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6"/>
  </p:notesMasterIdLst>
  <p:handoutMasterIdLst>
    <p:handoutMasterId r:id="rId27"/>
  </p:handoutMasterIdLst>
  <p:sldIdLst>
    <p:sldId id="256" r:id="rId6"/>
    <p:sldId id="341" r:id="rId7"/>
    <p:sldId id="338" r:id="rId8"/>
    <p:sldId id="342" r:id="rId9"/>
    <p:sldId id="343" r:id="rId10"/>
    <p:sldId id="263" r:id="rId11"/>
    <p:sldId id="281" r:id="rId12"/>
    <p:sldId id="283" r:id="rId13"/>
    <p:sldId id="284" r:id="rId14"/>
    <p:sldId id="344" r:id="rId15"/>
    <p:sldId id="286" r:id="rId16"/>
    <p:sldId id="288" r:id="rId17"/>
    <p:sldId id="287" r:id="rId18"/>
    <p:sldId id="285" r:id="rId19"/>
    <p:sldId id="340" r:id="rId20"/>
    <p:sldId id="289" r:id="rId21"/>
    <p:sldId id="345" r:id="rId22"/>
    <p:sldId id="346" r:id="rId23"/>
    <p:sldId id="347"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53544E"/>
    <a:srgbClr val="393A33"/>
    <a:srgbClr val="C4E8E2"/>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76973" autoAdjust="0"/>
  </p:normalViewPr>
  <p:slideViewPr>
    <p:cSldViewPr snapToGrid="0">
      <p:cViewPr>
        <p:scale>
          <a:sx n="50" d="100"/>
          <a:sy n="50" d="100"/>
        </p:scale>
        <p:origin x="1280" y="340"/>
      </p:cViewPr>
      <p:guideLst/>
    </p:cSldViewPr>
  </p:slideViewPr>
  <p:outlineViewPr>
    <p:cViewPr>
      <p:scale>
        <a:sx n="33" d="100"/>
        <a:sy n="33" d="100"/>
      </p:scale>
      <p:origin x="0" y="-6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9/14/2023</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description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D7DA-1F93-914B-9A4B-4F2CE4649E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46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11</a:t>
            </a:fld>
            <a:endParaRPr lang="en-US" dirty="0"/>
          </a:p>
        </p:txBody>
      </p:sp>
    </p:spTree>
    <p:extLst>
      <p:ext uri="{BB962C8B-B14F-4D97-AF65-F5344CB8AC3E}">
        <p14:creationId xmlns:p14="http://schemas.microsoft.com/office/powerpoint/2010/main" val="229026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CHAT: What’s a RA that’s been most helpful to you or that you’ve come across recently and would like to share </a:t>
            </a:r>
          </a:p>
          <a:p>
            <a:endParaRPr lang="en-GB" dirty="0"/>
          </a:p>
          <a:p>
            <a:r>
              <a:rPr lang="en-GB" dirty="0"/>
              <a:t>Physical Environment: </a:t>
            </a:r>
          </a:p>
          <a:p>
            <a:pPr marL="171450" indent="-171450">
              <a:buFontTx/>
              <a:buChar char="-"/>
            </a:pPr>
            <a:r>
              <a:rPr lang="en-GB" dirty="0"/>
              <a:t>Ramps </a:t>
            </a:r>
          </a:p>
          <a:p>
            <a:pPr marL="171450" indent="-171450">
              <a:buFontTx/>
              <a:buChar char="-"/>
            </a:pPr>
            <a:r>
              <a:rPr lang="en-GB" dirty="0"/>
              <a:t>Disabled toilets </a:t>
            </a:r>
          </a:p>
          <a:p>
            <a:pPr marL="171450" indent="-171450">
              <a:buFontTx/>
              <a:buChar char="-"/>
            </a:pPr>
            <a:r>
              <a:rPr lang="en-GB" dirty="0"/>
              <a:t>Adapted equipment e.g., chair, keyboard etc. </a:t>
            </a:r>
          </a:p>
          <a:p>
            <a:pPr marL="171450" indent="-171450">
              <a:buFontTx/>
              <a:buChar char="-"/>
            </a:pPr>
            <a:r>
              <a:rPr lang="en-GB" dirty="0"/>
              <a:t>Dimmable lights </a:t>
            </a:r>
          </a:p>
          <a:p>
            <a:pPr marL="171450" indent="-171450">
              <a:buFontTx/>
              <a:buChar char="-"/>
            </a:pPr>
            <a:r>
              <a:rPr lang="en-GB" dirty="0"/>
              <a:t>Quiet spaces </a:t>
            </a:r>
          </a:p>
          <a:p>
            <a:pPr marL="171450" indent="-171450">
              <a:buFontTx/>
              <a:buChar char="-"/>
            </a:pPr>
            <a:endParaRPr lang="en-GB" dirty="0"/>
          </a:p>
          <a:p>
            <a:pPr marL="0" indent="0">
              <a:buFontTx/>
              <a:buNone/>
            </a:pPr>
            <a:r>
              <a:rPr lang="en-GB" dirty="0"/>
              <a:t>Working arrangement: </a:t>
            </a:r>
          </a:p>
          <a:p>
            <a:pPr marL="171450" indent="-171450">
              <a:buFontTx/>
              <a:buChar char="-"/>
            </a:pPr>
            <a:r>
              <a:rPr lang="en-GB" dirty="0"/>
              <a:t>Flexible days / hours </a:t>
            </a:r>
          </a:p>
          <a:p>
            <a:pPr marL="171450" indent="-171450">
              <a:buFontTx/>
              <a:buChar char="-"/>
            </a:pPr>
            <a:r>
              <a:rPr lang="en-GB" dirty="0"/>
              <a:t>Working from home or hybrid </a:t>
            </a:r>
          </a:p>
          <a:p>
            <a:pPr marL="171450" indent="-171450">
              <a:buFontTx/>
              <a:buChar char="-"/>
            </a:pPr>
            <a:endParaRPr lang="en-GB" dirty="0"/>
          </a:p>
          <a:p>
            <a:pPr marL="0" indent="0">
              <a:buFontTx/>
              <a:buNone/>
            </a:pPr>
            <a:r>
              <a:rPr lang="en-GB" dirty="0"/>
              <a:t>Processes: </a:t>
            </a:r>
          </a:p>
          <a:p>
            <a:pPr marL="171450" indent="-171450">
              <a:buFontTx/>
              <a:buChar char="-"/>
            </a:pPr>
            <a:r>
              <a:rPr lang="en-GB" dirty="0"/>
              <a:t>Review absence policy to allow flexibility </a:t>
            </a:r>
          </a:p>
          <a:p>
            <a:pPr marL="171450" indent="-171450">
              <a:buFontTx/>
              <a:buChar char="-"/>
            </a:pPr>
            <a:r>
              <a:rPr lang="en-GB" dirty="0"/>
              <a:t>Job share policy </a:t>
            </a:r>
          </a:p>
          <a:p>
            <a:pPr marL="0" indent="0">
              <a:buFontTx/>
              <a:buNone/>
            </a:pPr>
            <a:endParaRPr lang="en-GB" dirty="0"/>
          </a:p>
          <a:p>
            <a:pPr marL="0" indent="0">
              <a:buFontTx/>
              <a:buNone/>
            </a:pPr>
            <a:r>
              <a:rPr lang="en-GB" dirty="0"/>
              <a:t>Tools &amp; Systems: </a:t>
            </a:r>
          </a:p>
          <a:p>
            <a:pPr marL="171450" indent="-171450">
              <a:buFontTx/>
              <a:buChar char="-"/>
            </a:pPr>
            <a:r>
              <a:rPr lang="en-GB" dirty="0"/>
              <a:t>Assistive technology for all / on request </a:t>
            </a:r>
          </a:p>
          <a:p>
            <a:pPr marL="171450" indent="-171450">
              <a:buFontTx/>
              <a:buChar char="-"/>
            </a:pPr>
            <a:r>
              <a:rPr lang="en-GB" dirty="0"/>
              <a:t>User manuals for tech + training and/or drop-ins </a:t>
            </a:r>
          </a:p>
          <a:p>
            <a:pPr marL="171450" indent="-171450">
              <a:buFontTx/>
              <a:buChar char="-"/>
            </a:pPr>
            <a:endParaRPr lang="en-GB" dirty="0"/>
          </a:p>
          <a:p>
            <a:pPr marL="0" indent="0">
              <a:buFontTx/>
              <a:buNone/>
            </a:pPr>
            <a:r>
              <a:rPr lang="en-GB" dirty="0"/>
              <a:t>Communication: </a:t>
            </a:r>
          </a:p>
          <a:p>
            <a:pPr marL="171450" indent="-171450">
              <a:buFontTx/>
              <a:buChar char="-"/>
            </a:pPr>
            <a:r>
              <a:rPr lang="en-GB" dirty="0"/>
              <a:t>Written vs. Video/Audio </a:t>
            </a:r>
          </a:p>
          <a:p>
            <a:pPr marL="171450" indent="-171450">
              <a:buFontTx/>
              <a:buChar char="-"/>
            </a:pPr>
            <a:r>
              <a:rPr lang="en-GB" dirty="0"/>
              <a:t>Agenda ahead of meetings </a:t>
            </a:r>
          </a:p>
          <a:p>
            <a:pPr marL="171450" indent="-171450">
              <a:buFontTx/>
              <a:buChar char="-"/>
            </a:pPr>
            <a:r>
              <a:rPr lang="en-GB" dirty="0"/>
              <a:t>Reminders about actions </a:t>
            </a:r>
          </a:p>
          <a:p>
            <a:pPr marL="171450" indent="-171450">
              <a:buFontTx/>
              <a:buChar char="-"/>
            </a:pPr>
            <a:r>
              <a:rPr lang="en-GB" dirty="0"/>
              <a:t>Accessible formats</a:t>
            </a:r>
          </a:p>
          <a:p>
            <a:pPr marL="0" indent="0">
              <a:buFontTx/>
              <a:buNone/>
            </a:pPr>
            <a:endParaRPr lang="en-GB" dirty="0"/>
          </a:p>
          <a:p>
            <a:pPr marL="0" indent="0">
              <a:buFontTx/>
              <a:buNone/>
            </a:pPr>
            <a:r>
              <a:rPr lang="en-GB" dirty="0"/>
              <a:t>What else? </a:t>
            </a:r>
          </a:p>
        </p:txBody>
      </p:sp>
      <p:sp>
        <p:nvSpPr>
          <p:cNvPr id="4" name="Slide Number Placeholder 3"/>
          <p:cNvSpPr>
            <a:spLocks noGrp="1"/>
          </p:cNvSpPr>
          <p:nvPr>
            <p:ph type="sldNum" sz="quarter" idx="5"/>
          </p:nvPr>
        </p:nvSpPr>
        <p:spPr/>
        <p:txBody>
          <a:bodyPr/>
          <a:lstStyle/>
          <a:p>
            <a:fld id="{5071D96E-4CA2-485E-9EE5-CEB7143ACC3B}" type="slidenum">
              <a:rPr lang="en-US" smtClean="0"/>
              <a:t>12</a:t>
            </a:fld>
            <a:endParaRPr lang="en-US" dirty="0"/>
          </a:p>
        </p:txBody>
      </p:sp>
    </p:spTree>
    <p:extLst>
      <p:ext uri="{BB962C8B-B14F-4D97-AF65-F5344CB8AC3E}">
        <p14:creationId xmlns:p14="http://schemas.microsoft.com/office/powerpoint/2010/main" val="4306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much as possible, organisations are requested to implement reasonable adjustments before being asked to do so, in an anticipatory manner and, at least proactive. Any idea what we mean?  </a:t>
            </a:r>
          </a:p>
          <a:p>
            <a:endParaRPr lang="en-GB" dirty="0"/>
          </a:p>
        </p:txBody>
      </p:sp>
      <p:sp>
        <p:nvSpPr>
          <p:cNvPr id="4" name="Slide Number Placeholder 3"/>
          <p:cNvSpPr>
            <a:spLocks noGrp="1"/>
          </p:cNvSpPr>
          <p:nvPr>
            <p:ph type="sldNum" sz="quarter" idx="5"/>
          </p:nvPr>
        </p:nvSpPr>
        <p:spPr/>
        <p:txBody>
          <a:bodyPr/>
          <a:lstStyle/>
          <a:p>
            <a:fld id="{5071D96E-4CA2-485E-9EE5-CEB7143ACC3B}" type="slidenum">
              <a:rPr lang="en-US" smtClean="0"/>
              <a:t>13</a:t>
            </a:fld>
            <a:endParaRPr lang="en-US" dirty="0"/>
          </a:p>
        </p:txBody>
      </p:sp>
    </p:spTree>
    <p:extLst>
      <p:ext uri="{BB962C8B-B14F-4D97-AF65-F5344CB8AC3E}">
        <p14:creationId xmlns:p14="http://schemas.microsoft.com/office/powerpoint/2010/main" val="201118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14</a:t>
            </a:fld>
            <a:endParaRPr lang="en-US" dirty="0"/>
          </a:p>
        </p:txBody>
      </p:sp>
    </p:spTree>
    <p:extLst>
      <p:ext uri="{BB962C8B-B14F-4D97-AF65-F5344CB8AC3E}">
        <p14:creationId xmlns:p14="http://schemas.microsoft.com/office/powerpoint/2010/main" val="292089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1" i="0" dirty="0">
                <a:solidFill>
                  <a:srgbClr val="212529"/>
                </a:solidFill>
                <a:effectLst/>
                <a:latin typeface="-apple-system"/>
              </a:rPr>
              <a:t>PREPARE and/or ASK A VOLUNTEER TO PRACTICE AN EXAMPLE </a:t>
            </a:r>
          </a:p>
          <a:p>
            <a:pPr algn="l">
              <a:buFont typeface="Arial" panose="020B0604020202020204" pitchFamily="34" charset="0"/>
              <a:buNone/>
            </a:pPr>
            <a:endParaRPr lang="en-GB" b="1" i="0" dirty="0">
              <a:solidFill>
                <a:srgbClr val="212529"/>
              </a:solidFill>
              <a:effectLst/>
              <a:latin typeface="-apple-system"/>
            </a:endParaRPr>
          </a:p>
          <a:p>
            <a:pPr algn="l">
              <a:buFont typeface="Arial" panose="020B0604020202020204" pitchFamily="34" charset="0"/>
              <a:buChar char="•"/>
            </a:pPr>
            <a:r>
              <a:rPr lang="en-GB" b="1" i="0" dirty="0">
                <a:solidFill>
                  <a:srgbClr val="212529"/>
                </a:solidFill>
                <a:effectLst/>
                <a:latin typeface="-apple-system"/>
              </a:rPr>
              <a:t>Describe</a:t>
            </a:r>
            <a:r>
              <a:rPr lang="en-GB" b="0" i="0" dirty="0">
                <a:solidFill>
                  <a:srgbClr val="212529"/>
                </a:solidFill>
                <a:effectLst/>
                <a:latin typeface="-apple-system"/>
              </a:rPr>
              <a:t> the current situation (if necessary). Stick to the facts. Tell the person exactly what you are reacting to.</a:t>
            </a:r>
          </a:p>
          <a:p>
            <a:pPr algn="l">
              <a:buFont typeface="Arial" panose="020B0604020202020204" pitchFamily="34" charset="0"/>
              <a:buChar char="•"/>
            </a:pPr>
            <a:r>
              <a:rPr lang="en-GB" b="1" i="0" dirty="0">
                <a:solidFill>
                  <a:srgbClr val="212529"/>
                </a:solidFill>
                <a:effectLst/>
                <a:latin typeface="-apple-system"/>
              </a:rPr>
              <a:t>Express</a:t>
            </a:r>
            <a:r>
              <a:rPr lang="en-GB" b="0" i="0" dirty="0">
                <a:solidFill>
                  <a:srgbClr val="212529"/>
                </a:solidFill>
                <a:effectLst/>
                <a:latin typeface="-apple-system"/>
              </a:rPr>
              <a:t> your feelings and opinions about the situation. Don’t assume that the other person knows how you feel.</a:t>
            </a:r>
          </a:p>
          <a:p>
            <a:pPr algn="l">
              <a:buFont typeface="Arial" panose="020B0604020202020204" pitchFamily="34" charset="0"/>
              <a:buChar char="•"/>
            </a:pPr>
            <a:r>
              <a:rPr lang="en-GB" b="1" i="0" dirty="0">
                <a:solidFill>
                  <a:srgbClr val="212529"/>
                </a:solidFill>
                <a:effectLst/>
                <a:latin typeface="-apple-system"/>
              </a:rPr>
              <a:t>Assert</a:t>
            </a:r>
            <a:r>
              <a:rPr lang="en-GB" b="0" i="0" dirty="0">
                <a:solidFill>
                  <a:srgbClr val="212529"/>
                </a:solidFill>
                <a:effectLst/>
                <a:latin typeface="-apple-system"/>
              </a:rPr>
              <a:t> yourself by asking for what you want or saying “No” clearly. Do not assume that others will figure out what you want. Remember that others cannot read your mind.</a:t>
            </a:r>
          </a:p>
          <a:p>
            <a:pPr algn="l">
              <a:buFont typeface="Arial" panose="020B0604020202020204" pitchFamily="34" charset="0"/>
              <a:buChar char="•"/>
            </a:pPr>
            <a:r>
              <a:rPr lang="en-GB" b="1" i="0" dirty="0">
                <a:solidFill>
                  <a:srgbClr val="212529"/>
                </a:solidFill>
                <a:effectLst/>
                <a:latin typeface="-apple-system"/>
              </a:rPr>
              <a:t>Reinforce</a:t>
            </a:r>
            <a:r>
              <a:rPr lang="en-GB" b="0" i="0" dirty="0">
                <a:solidFill>
                  <a:srgbClr val="212529"/>
                </a:solidFill>
                <a:effectLst/>
                <a:latin typeface="-apple-system"/>
              </a:rPr>
              <a:t> (reward) the person ahead of time (so to speak) by explaining positive effects of getting what you want or need. If necessary, also clarify the negative consequences of not getting what you want or need.</a:t>
            </a:r>
          </a:p>
          <a:p>
            <a:pPr algn="l">
              <a:buFont typeface="Arial" panose="020B0604020202020204" pitchFamily="34" charset="0"/>
              <a:buChar char="•"/>
            </a:pPr>
            <a:r>
              <a:rPr lang="en-GB" b="1" i="0" dirty="0">
                <a:solidFill>
                  <a:srgbClr val="212529"/>
                </a:solidFill>
                <a:effectLst/>
                <a:latin typeface="-apple-system"/>
              </a:rPr>
              <a:t>Mindful</a:t>
            </a:r>
            <a:r>
              <a:rPr lang="en-GB" b="0" i="0" dirty="0">
                <a:solidFill>
                  <a:srgbClr val="212529"/>
                </a:solidFill>
                <a:effectLst/>
                <a:latin typeface="-apple-system"/>
              </a:rPr>
              <a:t> keep your focus on your goals. Maintain your position. Don’t be distracted. Don’t get off the topic. Speak like a “Broken record.” Keep asking for what you want. Or say “No” and express your opinion over and over and over. Just keep replaying the same thing again and again. Ignore attacks. If the other person attacks, threatens, or tries to change the subject, ignore the threats, comments, or attempts to divert you. Do not respond to attacks. Ignore distractions. Just keep making your point.</a:t>
            </a:r>
          </a:p>
          <a:p>
            <a:pPr algn="l">
              <a:buFont typeface="Arial" panose="020B0604020202020204" pitchFamily="34" charset="0"/>
              <a:buChar char="•"/>
            </a:pPr>
            <a:r>
              <a:rPr lang="en-GB" b="1" i="0" dirty="0">
                <a:solidFill>
                  <a:srgbClr val="212529"/>
                </a:solidFill>
                <a:effectLst/>
                <a:latin typeface="-apple-system"/>
              </a:rPr>
              <a:t>Appear</a:t>
            </a:r>
            <a:r>
              <a:rPr lang="en-GB" b="0" i="0" dirty="0">
                <a:solidFill>
                  <a:srgbClr val="212529"/>
                </a:solidFill>
                <a:effectLst/>
                <a:latin typeface="-apple-system"/>
              </a:rPr>
              <a:t> confident, effective, and competent. Use a confident voice tone and physical manner; make good eye contact. No stammering, whispering, staring at the floor, retreating.</a:t>
            </a:r>
          </a:p>
          <a:p>
            <a:pPr algn="l">
              <a:buFont typeface="Arial" panose="020B0604020202020204" pitchFamily="34" charset="0"/>
              <a:buChar char="•"/>
            </a:pPr>
            <a:r>
              <a:rPr lang="en-GB" b="1" i="0" dirty="0">
                <a:solidFill>
                  <a:srgbClr val="212529"/>
                </a:solidFill>
                <a:effectLst/>
                <a:latin typeface="-apple-system"/>
              </a:rPr>
              <a:t>Negotiate</a:t>
            </a:r>
            <a:r>
              <a:rPr lang="en-GB" b="0" i="0" dirty="0">
                <a:solidFill>
                  <a:srgbClr val="212529"/>
                </a:solidFill>
                <a:effectLst/>
                <a:latin typeface="-apple-system"/>
              </a:rPr>
              <a:t> be willing to give to get. Offer and ask for other solutions to the problem. Reduce your request. Say no, but offer to do something else or to solve the problem another way. Focus on what will work.</a:t>
            </a:r>
          </a:p>
          <a:p>
            <a:endParaRPr lang="en-GB" dirty="0"/>
          </a:p>
        </p:txBody>
      </p:sp>
      <p:sp>
        <p:nvSpPr>
          <p:cNvPr id="4" name="Slide Number Placeholder 3"/>
          <p:cNvSpPr>
            <a:spLocks noGrp="1"/>
          </p:cNvSpPr>
          <p:nvPr>
            <p:ph type="sldNum" sz="quarter" idx="5"/>
          </p:nvPr>
        </p:nvSpPr>
        <p:spPr/>
        <p:txBody>
          <a:bodyPr/>
          <a:lstStyle/>
          <a:p>
            <a:fld id="{5071D96E-4CA2-485E-9EE5-CEB7143ACC3B}" type="slidenum">
              <a:rPr lang="en-US" smtClean="0"/>
              <a:t>16</a:t>
            </a:fld>
            <a:endParaRPr lang="en-US" dirty="0"/>
          </a:p>
        </p:txBody>
      </p:sp>
    </p:spTree>
    <p:extLst>
      <p:ext uri="{BB962C8B-B14F-4D97-AF65-F5344CB8AC3E}">
        <p14:creationId xmlns:p14="http://schemas.microsoft.com/office/powerpoint/2010/main" val="323923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using AXS Passport: https://www.axs-passport.co/</a:t>
            </a:r>
          </a:p>
        </p:txBody>
      </p:sp>
      <p:sp>
        <p:nvSpPr>
          <p:cNvPr id="4" name="Slide Number Placeholder 3"/>
          <p:cNvSpPr>
            <a:spLocks noGrp="1"/>
          </p:cNvSpPr>
          <p:nvPr>
            <p:ph type="sldNum" sz="quarter" idx="5"/>
          </p:nvPr>
        </p:nvSpPr>
        <p:spPr/>
        <p:txBody>
          <a:bodyPr/>
          <a:lstStyle/>
          <a:p>
            <a:fld id="{5071D96E-4CA2-485E-9EE5-CEB7143ACC3B}" type="slidenum">
              <a:rPr lang="en-US" smtClean="0"/>
              <a:t>17</a:t>
            </a:fld>
            <a:endParaRPr lang="en-US" dirty="0"/>
          </a:p>
        </p:txBody>
      </p:sp>
    </p:spTree>
    <p:extLst>
      <p:ext uri="{BB962C8B-B14F-4D97-AF65-F5344CB8AC3E}">
        <p14:creationId xmlns:p14="http://schemas.microsoft.com/office/powerpoint/2010/main" val="137449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71D96E-4CA2-485E-9EE5-CEB7143ACC3B}" type="slidenum">
              <a:rPr lang="en-US" smtClean="0"/>
              <a:t>18</a:t>
            </a:fld>
            <a:endParaRPr lang="en-US" dirty="0"/>
          </a:p>
        </p:txBody>
      </p:sp>
    </p:spTree>
    <p:extLst>
      <p:ext uri="{BB962C8B-B14F-4D97-AF65-F5344CB8AC3E}">
        <p14:creationId xmlns:p14="http://schemas.microsoft.com/office/powerpoint/2010/main" val="156018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D96E-4CA2-485E-9EE5-CEB7143ACC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56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20</a:t>
            </a:fld>
            <a:endParaRPr lang="en-US" dirty="0"/>
          </a:p>
        </p:txBody>
      </p:sp>
    </p:spTree>
    <p:extLst>
      <p:ext uri="{BB962C8B-B14F-4D97-AF65-F5344CB8AC3E}">
        <p14:creationId xmlns:p14="http://schemas.microsoft.com/office/powerpoint/2010/main" val="348106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context – what does this say? Word you’d use to describe this CV / career path? </a:t>
            </a:r>
          </a:p>
          <a:p>
            <a:r>
              <a:rPr lang="en-GB" dirty="0"/>
              <a:t>Be honest, not ruthless </a:t>
            </a:r>
          </a:p>
          <a:p>
            <a:r>
              <a:rPr lang="en-GB" dirty="0"/>
              <a:t>And what if it was yours?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D7DA-1F93-914B-9A4B-4F2CE4649E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88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FD7DA-1F93-914B-9A4B-4F2CE4649E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GB" dirty="0"/>
              <a:t>Acceptance &gt; this is who I am and what my career looks like AND </a:t>
            </a:r>
          </a:p>
          <a:p>
            <a:pPr marL="228600" indent="-228600">
              <a:buAutoNum type="arabicParenBoth"/>
            </a:pPr>
            <a:r>
              <a:rPr lang="en-GB" dirty="0"/>
              <a:t>Challenge &gt; how can I continue to learn and grow + challenge the way things are so we can all grow and thrive</a:t>
            </a:r>
          </a:p>
        </p:txBody>
      </p:sp>
      <p:sp>
        <p:nvSpPr>
          <p:cNvPr id="4" name="Slide Number Placeholder 3"/>
          <p:cNvSpPr>
            <a:spLocks noGrp="1"/>
          </p:cNvSpPr>
          <p:nvPr>
            <p:ph type="sldNum" sz="quarter" idx="5"/>
          </p:nvPr>
        </p:nvSpPr>
        <p:spPr/>
        <p:txBody>
          <a:bodyPr/>
          <a:lstStyle/>
          <a:p>
            <a:fld id="{5071D96E-4CA2-485E-9EE5-CEB7143ACC3B}" type="slidenum">
              <a:rPr lang="en-US" smtClean="0"/>
              <a:t>5</a:t>
            </a:fld>
            <a:endParaRPr lang="en-US" dirty="0"/>
          </a:p>
        </p:txBody>
      </p:sp>
    </p:spTree>
    <p:extLst>
      <p:ext uri="{BB962C8B-B14F-4D97-AF65-F5344CB8AC3E}">
        <p14:creationId xmlns:p14="http://schemas.microsoft.com/office/powerpoint/2010/main" val="112950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where reasonable adjustments come in! </a:t>
            </a:r>
          </a:p>
          <a:p>
            <a:endParaRPr lang="en-GB" dirty="0"/>
          </a:p>
          <a:p>
            <a:r>
              <a:rPr lang="en-GB" dirty="0"/>
              <a:t>Mention % disabilities that are not visible (in chat ask question) </a:t>
            </a:r>
          </a:p>
          <a:p>
            <a:endParaRPr lang="en-GB" dirty="0"/>
          </a:p>
          <a:p>
            <a:r>
              <a:rPr lang="en-GB" dirty="0"/>
              <a:t>Public bodies have </a:t>
            </a:r>
            <a:r>
              <a:rPr lang="en-GB" b="0" i="0" dirty="0">
                <a:solidFill>
                  <a:srgbClr val="202124"/>
                </a:solidFill>
                <a:effectLst/>
                <a:latin typeface="Google Sans"/>
              </a:rPr>
              <a:t>anticipatory duty to implement these changes </a:t>
            </a:r>
            <a:endParaRPr lang="en-GB" dirty="0"/>
          </a:p>
        </p:txBody>
      </p:sp>
      <p:sp>
        <p:nvSpPr>
          <p:cNvPr id="4" name="Slide Number Placeholder 3"/>
          <p:cNvSpPr>
            <a:spLocks noGrp="1"/>
          </p:cNvSpPr>
          <p:nvPr>
            <p:ph type="sldNum" sz="quarter" idx="5"/>
          </p:nvPr>
        </p:nvSpPr>
        <p:spPr/>
        <p:txBody>
          <a:bodyPr/>
          <a:lstStyle/>
          <a:p>
            <a:fld id="{5071D96E-4CA2-485E-9EE5-CEB7143ACC3B}" type="slidenum">
              <a:rPr lang="en-US" smtClean="0"/>
              <a:t>6</a:t>
            </a:fld>
            <a:endParaRPr lang="en-US" dirty="0"/>
          </a:p>
        </p:txBody>
      </p:sp>
    </p:spTree>
    <p:extLst>
      <p:ext uri="{BB962C8B-B14F-4D97-AF65-F5344CB8AC3E}">
        <p14:creationId xmlns:p14="http://schemas.microsoft.com/office/powerpoint/2010/main" val="199529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1D96E-4CA2-485E-9EE5-CEB7143ACC3B}" type="slidenum">
              <a:rPr lang="en-US" smtClean="0"/>
              <a:t>7</a:t>
            </a:fld>
            <a:endParaRPr lang="en-US" dirty="0"/>
          </a:p>
        </p:txBody>
      </p:sp>
    </p:spTree>
    <p:extLst>
      <p:ext uri="{BB962C8B-B14F-4D97-AF65-F5344CB8AC3E}">
        <p14:creationId xmlns:p14="http://schemas.microsoft.com/office/powerpoint/2010/main" val="168772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often than not, disabled people are at a disadvantage because of the barriers in society </a:t>
            </a:r>
          </a:p>
          <a:p>
            <a:endParaRPr lang="en-GB" dirty="0"/>
          </a:p>
          <a:p>
            <a:r>
              <a:rPr lang="en-GB" dirty="0"/>
              <a:t>Equity is about evening the playing field/ baseline so that everyone is included and has equal access </a:t>
            </a:r>
          </a:p>
          <a:p>
            <a:endParaRPr lang="en-GB" dirty="0"/>
          </a:p>
          <a:p>
            <a:r>
              <a:rPr lang="en-GB" dirty="0"/>
              <a:t>!!! Describe image !!!</a:t>
            </a:r>
          </a:p>
        </p:txBody>
      </p:sp>
      <p:sp>
        <p:nvSpPr>
          <p:cNvPr id="4" name="Slide Number Placeholder 3"/>
          <p:cNvSpPr>
            <a:spLocks noGrp="1"/>
          </p:cNvSpPr>
          <p:nvPr>
            <p:ph type="sldNum" sz="quarter" idx="5"/>
          </p:nvPr>
        </p:nvSpPr>
        <p:spPr/>
        <p:txBody>
          <a:bodyPr/>
          <a:lstStyle/>
          <a:p>
            <a:fld id="{5071D96E-4CA2-485E-9EE5-CEB7143ACC3B}" type="slidenum">
              <a:rPr lang="en-US" smtClean="0"/>
              <a:t>8</a:t>
            </a:fld>
            <a:endParaRPr lang="en-US" dirty="0"/>
          </a:p>
        </p:txBody>
      </p:sp>
    </p:spTree>
    <p:extLst>
      <p:ext uri="{BB962C8B-B14F-4D97-AF65-F5344CB8AC3E}">
        <p14:creationId xmlns:p14="http://schemas.microsoft.com/office/powerpoint/2010/main" val="349097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know what this number represents?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OpenSansRegular"/>
              </a:rPr>
              <a:t>It is called the </a:t>
            </a:r>
            <a:r>
              <a:rPr lang="en-GB" b="1" i="0" dirty="0">
                <a:solidFill>
                  <a:srgbClr val="000000"/>
                </a:solidFill>
                <a:effectLst/>
                <a:latin typeface="OpenSansRegular"/>
              </a:rPr>
              <a:t>Purple Pound</a:t>
            </a:r>
            <a:r>
              <a:rPr lang="en-GB" b="0" i="0" dirty="0">
                <a:solidFill>
                  <a:srgbClr val="000000"/>
                </a:solidFill>
                <a:effectLst/>
                <a:latin typeface="OpenSansRegular"/>
              </a:rPr>
              <a:t> and is the estimated spending power of disabled households (disabled people and their families) per year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OpenSansRegular"/>
              </a:rPr>
              <a:t>Currently (in 2020) and is expected to increase year on year. </a:t>
            </a:r>
            <a:endParaRPr lang="en-GB" dirty="0"/>
          </a:p>
          <a:p>
            <a:endParaRPr lang="en-GB" dirty="0"/>
          </a:p>
        </p:txBody>
      </p:sp>
      <p:sp>
        <p:nvSpPr>
          <p:cNvPr id="4" name="Slide Number Placeholder 3"/>
          <p:cNvSpPr>
            <a:spLocks noGrp="1"/>
          </p:cNvSpPr>
          <p:nvPr>
            <p:ph type="sldNum" sz="quarter" idx="5"/>
          </p:nvPr>
        </p:nvSpPr>
        <p:spPr/>
        <p:txBody>
          <a:bodyPr/>
          <a:lstStyle/>
          <a:p>
            <a:fld id="{5071D96E-4CA2-485E-9EE5-CEB7143ACC3B}" type="slidenum">
              <a:rPr lang="en-US" smtClean="0"/>
              <a:t>9</a:t>
            </a:fld>
            <a:endParaRPr lang="en-US" dirty="0"/>
          </a:p>
        </p:txBody>
      </p:sp>
    </p:spTree>
    <p:extLst>
      <p:ext uri="{BB962C8B-B14F-4D97-AF65-F5344CB8AC3E}">
        <p14:creationId xmlns:p14="http://schemas.microsoft.com/office/powerpoint/2010/main" val="159004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Inclusive Innovation and Universal Design benefit everyone </a:t>
            </a:r>
          </a:p>
          <a:p>
            <a:endParaRPr lang="en-GB" dirty="0"/>
          </a:p>
          <a:p>
            <a:r>
              <a:rPr lang="en-GB" dirty="0"/>
              <a:t>Which doors would you go choose? As a wheelchair user? With a pram? With your arms full of documents? </a:t>
            </a:r>
          </a:p>
          <a:p>
            <a:endParaRPr lang="en-GB" dirty="0"/>
          </a:p>
          <a:p>
            <a:r>
              <a:rPr lang="en-GB" dirty="0"/>
              <a:t>Same goes for curbs / electric toothbrushes / noise cancelling headphones </a:t>
            </a:r>
          </a:p>
        </p:txBody>
      </p:sp>
      <p:sp>
        <p:nvSpPr>
          <p:cNvPr id="4" name="Slide Number Placeholder 3"/>
          <p:cNvSpPr>
            <a:spLocks noGrp="1"/>
          </p:cNvSpPr>
          <p:nvPr>
            <p:ph type="sldNum" sz="quarter" idx="5"/>
          </p:nvPr>
        </p:nvSpPr>
        <p:spPr/>
        <p:txBody>
          <a:bodyPr/>
          <a:lstStyle/>
          <a:p>
            <a:fld id="{5071D96E-4CA2-485E-9EE5-CEB7143ACC3B}" type="slidenum">
              <a:rPr lang="en-US" smtClean="0"/>
              <a:t>10</a:t>
            </a:fld>
            <a:endParaRPr lang="en-US" dirty="0"/>
          </a:p>
        </p:txBody>
      </p:sp>
    </p:spTree>
    <p:extLst>
      <p:ext uri="{BB962C8B-B14F-4D97-AF65-F5344CB8AC3E}">
        <p14:creationId xmlns:p14="http://schemas.microsoft.com/office/powerpoint/2010/main" val="285052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563501-3FA5-E157-7BA2-41DFCDCAD6F1}"/>
              </a:ext>
            </a:extLst>
          </p:cNvPr>
          <p:cNvSpPr>
            <a:spLocks noGrp="1"/>
          </p:cNvSpPr>
          <p:nvPr>
            <p:ph sz="quarter" idx="16"/>
          </p:nvPr>
        </p:nvSpPr>
        <p:spPr>
          <a:xfrm>
            <a:off x="1078992" y="996696"/>
            <a:ext cx="8467344" cy="47640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6" y="1663435"/>
            <a:ext cx="5870448" cy="2624328"/>
          </a:xfrm>
          <a:solidFill>
            <a:schemeClr val="accent6">
              <a:lumMod val="50000"/>
              <a:alpha val="93000"/>
            </a:schemeClr>
          </a:solidFill>
        </p:spPr>
        <p:txBody>
          <a:bodyPr lIns="557784" tIns="530352" anchor="t">
            <a:noAutofit/>
          </a:bodyPr>
          <a:lstStyle>
            <a:lvl1pPr algn="l">
              <a:lnSpc>
                <a:spcPct val="80000"/>
              </a:lnSpc>
              <a:defRPr sz="5400" cap="all" spc="400" baseline="0">
                <a:ln w="19050">
                  <a:solidFill>
                    <a:schemeClr val="bg1"/>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793992" y="3621024"/>
            <a:ext cx="4925188" cy="339247"/>
          </a:xfrm>
        </p:spPr>
        <p:txBody>
          <a:bodyPr>
            <a:noAutofit/>
          </a:bodyPr>
          <a:lstStyle>
            <a:lvl1pPr marL="0" indent="0" algn="l">
              <a:buNone/>
              <a:defRPr sz="1800" cap="all" spc="1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6259-3D4E-0569-B617-C6E17EE4E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F92189-E947-51BE-5D07-99C2E50246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CF472-6007-F767-1F32-A2D377E8FEC7}"/>
              </a:ext>
            </a:extLst>
          </p:cNvPr>
          <p:cNvSpPr>
            <a:spLocks noGrp="1"/>
          </p:cNvSpPr>
          <p:nvPr>
            <p:ph type="dt" sz="half" idx="10"/>
          </p:nvPr>
        </p:nvSpPr>
        <p:spPr/>
        <p:txBody>
          <a:bodyPr/>
          <a:lstStyle/>
          <a:p>
            <a:fld id="{4B3A4E7C-A486-1249-BDF5-00CFDC88C231}" type="datetime1">
              <a:rPr lang="en-US" smtClean="0"/>
              <a:t>9/14/2023</a:t>
            </a:fld>
            <a:endParaRPr lang="en-US" dirty="0"/>
          </a:p>
        </p:txBody>
      </p:sp>
      <p:sp>
        <p:nvSpPr>
          <p:cNvPr id="5" name="Footer Placeholder 4">
            <a:extLst>
              <a:ext uri="{FF2B5EF4-FFF2-40B4-BE49-F238E27FC236}">
                <a16:creationId xmlns:a16="http://schemas.microsoft.com/office/drawing/2014/main" id="{9A6974BB-B506-6606-3CBA-84C05A968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C6B65B-E6BC-B3A4-1203-624F0CD24621}"/>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29807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8833-60CB-D5DF-CA40-8D3138036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03B2B-55FD-7A40-5B86-340DEABF7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06C2B-240B-1C1D-F462-F1B3EBFD3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F815A0-E2F3-7610-F648-602067AE80BC}"/>
              </a:ext>
            </a:extLst>
          </p:cNvPr>
          <p:cNvSpPr>
            <a:spLocks noGrp="1"/>
          </p:cNvSpPr>
          <p:nvPr>
            <p:ph type="dt" sz="half" idx="10"/>
          </p:nvPr>
        </p:nvSpPr>
        <p:spPr/>
        <p:txBody>
          <a:bodyPr/>
          <a:lstStyle/>
          <a:p>
            <a:fld id="{E9804FE3-23F0-234F-9B28-A9D7D50F3D0C}" type="datetime1">
              <a:rPr lang="en-US" smtClean="0"/>
              <a:t>9/14/2023</a:t>
            </a:fld>
            <a:endParaRPr lang="en-US" dirty="0"/>
          </a:p>
        </p:txBody>
      </p:sp>
      <p:sp>
        <p:nvSpPr>
          <p:cNvPr id="6" name="Footer Placeholder 5">
            <a:extLst>
              <a:ext uri="{FF2B5EF4-FFF2-40B4-BE49-F238E27FC236}">
                <a16:creationId xmlns:a16="http://schemas.microsoft.com/office/drawing/2014/main" id="{F82D9C71-98D2-BE8A-E40A-3CC3325E0C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EFE4F8-2374-A806-12CE-936B68D03105}"/>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368115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66C1-0F55-2F3B-6703-9302A9EC5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178DC-0A1E-7032-CA9F-7470638DC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696ED3-22B8-63D3-3FCF-ADEB5FBF8A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109AC6-93C2-F4CA-43C5-9CF2E182F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FD03A-DC52-9D68-EE32-7895E95DF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059D3A-B3DF-2772-882F-B70C55B8C7B9}"/>
              </a:ext>
            </a:extLst>
          </p:cNvPr>
          <p:cNvSpPr>
            <a:spLocks noGrp="1"/>
          </p:cNvSpPr>
          <p:nvPr>
            <p:ph type="dt" sz="half" idx="10"/>
          </p:nvPr>
        </p:nvSpPr>
        <p:spPr/>
        <p:txBody>
          <a:bodyPr/>
          <a:lstStyle/>
          <a:p>
            <a:fld id="{B8A290D8-C1E9-7840-9D4F-43C81129425A}" type="datetime1">
              <a:rPr lang="en-US" smtClean="0"/>
              <a:t>9/14/2023</a:t>
            </a:fld>
            <a:endParaRPr lang="en-US" dirty="0"/>
          </a:p>
        </p:txBody>
      </p:sp>
      <p:sp>
        <p:nvSpPr>
          <p:cNvPr id="8" name="Footer Placeholder 7">
            <a:extLst>
              <a:ext uri="{FF2B5EF4-FFF2-40B4-BE49-F238E27FC236}">
                <a16:creationId xmlns:a16="http://schemas.microsoft.com/office/drawing/2014/main" id="{52A22E57-4E47-A9E6-2128-502578F44D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BAE2C3-C0A2-8BB0-F356-38FDD1C8CEC2}"/>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280079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DADE-9011-203A-5C72-DC7778E40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F1A4B-0E81-D311-A0BC-4658592108C4}"/>
              </a:ext>
            </a:extLst>
          </p:cNvPr>
          <p:cNvSpPr>
            <a:spLocks noGrp="1"/>
          </p:cNvSpPr>
          <p:nvPr>
            <p:ph type="dt" sz="half" idx="10"/>
          </p:nvPr>
        </p:nvSpPr>
        <p:spPr/>
        <p:txBody>
          <a:bodyPr/>
          <a:lstStyle/>
          <a:p>
            <a:fld id="{563FD91F-5D36-1E43-9AEC-0F3E549236FA}" type="datetime1">
              <a:rPr lang="en-US" smtClean="0"/>
              <a:t>9/14/2023</a:t>
            </a:fld>
            <a:endParaRPr lang="en-US" dirty="0"/>
          </a:p>
        </p:txBody>
      </p:sp>
      <p:sp>
        <p:nvSpPr>
          <p:cNvPr id="4" name="Footer Placeholder 3">
            <a:extLst>
              <a:ext uri="{FF2B5EF4-FFF2-40B4-BE49-F238E27FC236}">
                <a16:creationId xmlns:a16="http://schemas.microsoft.com/office/drawing/2014/main" id="{52500F29-0BFA-19B9-2EC0-90BE9D1033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99DF00-4833-2E73-1E0C-8B5A06A5D1ED}"/>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10619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149292-57E6-AC66-EBD6-2C35D9B80BED}"/>
              </a:ext>
            </a:extLst>
          </p:cNvPr>
          <p:cNvSpPr>
            <a:spLocks noGrp="1"/>
          </p:cNvSpPr>
          <p:nvPr>
            <p:ph type="dt" sz="half" idx="10"/>
          </p:nvPr>
        </p:nvSpPr>
        <p:spPr/>
        <p:txBody>
          <a:bodyPr/>
          <a:lstStyle/>
          <a:p>
            <a:fld id="{4765DB0B-A2D5-244C-A1C0-7D75EAFA1AF4}" type="datetime1">
              <a:rPr lang="en-US" smtClean="0"/>
              <a:t>9/14/2023</a:t>
            </a:fld>
            <a:endParaRPr lang="en-US" dirty="0"/>
          </a:p>
        </p:txBody>
      </p:sp>
      <p:sp>
        <p:nvSpPr>
          <p:cNvPr id="3" name="Footer Placeholder 2">
            <a:extLst>
              <a:ext uri="{FF2B5EF4-FFF2-40B4-BE49-F238E27FC236}">
                <a16:creationId xmlns:a16="http://schemas.microsoft.com/office/drawing/2014/main" id="{D5AD3D8C-841E-613D-211F-A0CDBF964B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10FD6E-D752-9FCA-A361-51F9905E2D1F}"/>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159624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2378-422B-775B-2F66-479B7F7D8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D95BA-4BDF-57EE-BA85-51DE214F3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8F00BC-947E-20B2-3129-C39796194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0E1EF6-67A3-2F1B-2FFF-5EEF8C2BFCAA}"/>
              </a:ext>
            </a:extLst>
          </p:cNvPr>
          <p:cNvSpPr>
            <a:spLocks noGrp="1"/>
          </p:cNvSpPr>
          <p:nvPr>
            <p:ph type="dt" sz="half" idx="10"/>
          </p:nvPr>
        </p:nvSpPr>
        <p:spPr/>
        <p:txBody>
          <a:bodyPr/>
          <a:lstStyle/>
          <a:p>
            <a:fld id="{A2BC2E51-363D-7746-A9D4-869540FEF69D}" type="datetime1">
              <a:rPr lang="en-US" smtClean="0"/>
              <a:t>9/14/2023</a:t>
            </a:fld>
            <a:endParaRPr lang="en-US" dirty="0"/>
          </a:p>
        </p:txBody>
      </p:sp>
      <p:sp>
        <p:nvSpPr>
          <p:cNvPr id="6" name="Footer Placeholder 5">
            <a:extLst>
              <a:ext uri="{FF2B5EF4-FFF2-40B4-BE49-F238E27FC236}">
                <a16:creationId xmlns:a16="http://schemas.microsoft.com/office/drawing/2014/main" id="{A5C37126-3FB3-7CBB-88A0-3087026CB1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AB8085-DCEF-9D9B-AB65-5B2F7095CF55}"/>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280070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B62A-C76F-97C0-A14A-4E80FFB7B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9BE0A-652F-B5A7-EA9A-FEA4B8B08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26F2CF5-0DDA-F53A-596F-D5340CA24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64931-9DCE-04CF-C645-229B41A3DF3E}"/>
              </a:ext>
            </a:extLst>
          </p:cNvPr>
          <p:cNvSpPr>
            <a:spLocks noGrp="1"/>
          </p:cNvSpPr>
          <p:nvPr>
            <p:ph type="dt" sz="half" idx="10"/>
          </p:nvPr>
        </p:nvSpPr>
        <p:spPr/>
        <p:txBody>
          <a:bodyPr/>
          <a:lstStyle/>
          <a:p>
            <a:fld id="{DEFE0961-CC5F-464C-935C-147F76EF9CEF}" type="datetime1">
              <a:rPr lang="en-US" smtClean="0"/>
              <a:t>9/14/2023</a:t>
            </a:fld>
            <a:endParaRPr lang="en-US" dirty="0"/>
          </a:p>
        </p:txBody>
      </p:sp>
      <p:sp>
        <p:nvSpPr>
          <p:cNvPr id="6" name="Footer Placeholder 5">
            <a:extLst>
              <a:ext uri="{FF2B5EF4-FFF2-40B4-BE49-F238E27FC236}">
                <a16:creationId xmlns:a16="http://schemas.microsoft.com/office/drawing/2014/main" id="{95187E5B-D64F-7402-362D-BB8DF6A83C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62F056-3E27-DB95-43D7-82F5D8DB8242}"/>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286948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2EA3-CDCD-869F-AAF3-3B6A0BB92F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0A3757-FCA1-9258-C727-4184E83E7A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4BF04-9F59-A3DF-10EC-2ADEB8980C66}"/>
              </a:ext>
            </a:extLst>
          </p:cNvPr>
          <p:cNvSpPr>
            <a:spLocks noGrp="1"/>
          </p:cNvSpPr>
          <p:nvPr>
            <p:ph type="dt" sz="half" idx="10"/>
          </p:nvPr>
        </p:nvSpPr>
        <p:spPr/>
        <p:txBody>
          <a:bodyPr/>
          <a:lstStyle/>
          <a:p>
            <a:fld id="{E1B31BDB-9C4D-3F4C-9046-ECE9CC305E70}" type="datetime1">
              <a:rPr lang="en-US" smtClean="0"/>
              <a:t>9/14/2023</a:t>
            </a:fld>
            <a:endParaRPr lang="en-US" dirty="0"/>
          </a:p>
        </p:txBody>
      </p:sp>
      <p:sp>
        <p:nvSpPr>
          <p:cNvPr id="5" name="Footer Placeholder 4">
            <a:extLst>
              <a:ext uri="{FF2B5EF4-FFF2-40B4-BE49-F238E27FC236}">
                <a16:creationId xmlns:a16="http://schemas.microsoft.com/office/drawing/2014/main" id="{5944EC75-63F6-9CB8-6388-314AF4662A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44CBD4-CA7C-CB03-ABC7-8C10128BB74B}"/>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75754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129B8-9672-C08F-9A26-EB8798D92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D311AC-23AE-F324-4A87-192BEC8552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8CFDD-8DE1-3DC5-BC13-96A98945F581}"/>
              </a:ext>
            </a:extLst>
          </p:cNvPr>
          <p:cNvSpPr>
            <a:spLocks noGrp="1"/>
          </p:cNvSpPr>
          <p:nvPr>
            <p:ph type="dt" sz="half" idx="10"/>
          </p:nvPr>
        </p:nvSpPr>
        <p:spPr/>
        <p:txBody>
          <a:bodyPr/>
          <a:lstStyle/>
          <a:p>
            <a:fld id="{4D226673-036A-3642-AD7D-083693001004}" type="datetime1">
              <a:rPr lang="en-US" smtClean="0"/>
              <a:t>9/14/2023</a:t>
            </a:fld>
            <a:endParaRPr lang="en-US" dirty="0"/>
          </a:p>
        </p:txBody>
      </p:sp>
      <p:sp>
        <p:nvSpPr>
          <p:cNvPr id="5" name="Footer Placeholder 4">
            <a:extLst>
              <a:ext uri="{FF2B5EF4-FFF2-40B4-BE49-F238E27FC236}">
                <a16:creationId xmlns:a16="http://schemas.microsoft.com/office/drawing/2014/main" id="{906D84A8-EBE7-B074-8F4F-F70D073309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12C2D0-00BC-764B-DDCC-B1B7E5BB247D}"/>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3794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with title light">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a:solidFill>
            <a:schemeClr val="accent5">
              <a:lumMod val="20000"/>
              <a:lumOff val="80000"/>
            </a:schemeClr>
          </a:solidFill>
        </p:spPr>
        <p:txBody>
          <a:bodyPr anchor="ct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969264"/>
            <a:ext cx="9385300" cy="985791"/>
          </a:xfrm>
        </p:spPr>
        <p:txBody>
          <a:bodyPr>
            <a:noAutofit/>
          </a:bodyPr>
          <a:lstStyle>
            <a:lvl1pPr algn="ctr">
              <a:defRPr sz="5400">
                <a:ln w="19050">
                  <a:solidFill>
                    <a:schemeClr val="bg1"/>
                  </a:solidFill>
                </a:ln>
              </a:defRPr>
            </a:lvl1pPr>
          </a:lstStyle>
          <a:p>
            <a:r>
              <a:rPr lang="en-US" dirty="0"/>
              <a:t>Click to add title</a:t>
            </a:r>
          </a:p>
        </p:txBody>
      </p:sp>
      <p:sp>
        <p:nvSpPr>
          <p:cNvPr id="3" name="Text Placeholder 17">
            <a:extLst>
              <a:ext uri="{FF2B5EF4-FFF2-40B4-BE49-F238E27FC236}">
                <a16:creationId xmlns:a16="http://schemas.microsoft.com/office/drawing/2014/main" id="{C3361FAE-BAA8-1A51-7D5B-979BDA86E41F}"/>
              </a:ext>
            </a:extLst>
          </p:cNvPr>
          <p:cNvSpPr>
            <a:spLocks noGrp="1"/>
          </p:cNvSpPr>
          <p:nvPr>
            <p:ph type="body" sz="quarter" idx="15" hasCustomPrompt="1"/>
          </p:nvPr>
        </p:nvSpPr>
        <p:spPr>
          <a:xfrm>
            <a:off x="3709416" y="603504"/>
            <a:ext cx="4773168" cy="365760"/>
          </a:xfrm>
        </p:spPr>
        <p:txBody>
          <a:bodyPr>
            <a:noAutofit/>
          </a:bodyPr>
          <a:lstStyle>
            <a:lvl1pPr marL="0" indent="0" algn="ctr">
              <a:buNone/>
              <a:defRPr sz="1800" cap="all" spc="100" baseline="0">
                <a:solidFill>
                  <a:schemeClr val="bg1"/>
                </a:solidFill>
                <a:latin typeface="+mj-lt"/>
              </a:defRPr>
            </a:lvl1pPr>
          </a:lstStyle>
          <a:p>
            <a:pPr lvl="0"/>
            <a:r>
              <a:rPr lang="en-US"/>
              <a:t>Click to add name</a:t>
            </a:r>
          </a:p>
        </p:txBody>
      </p:sp>
    </p:spTree>
    <p:extLst>
      <p:ext uri="{BB962C8B-B14F-4D97-AF65-F5344CB8AC3E}">
        <p14:creationId xmlns:p14="http://schemas.microsoft.com/office/powerpoint/2010/main" val="362790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with quote righ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886200"/>
          </a:xfrm>
          <a:solidFill>
            <a:schemeClr val="accent3">
              <a:lumMod val="20000"/>
              <a:lumOff val="80000"/>
              <a:alpha val="93000"/>
            </a:schemeClr>
          </a:solidFill>
        </p:spPr>
        <p:txBody>
          <a:bodyPr lIns="694944" tIns="713232" rIns="274320" anchor="t">
            <a:normAutofit/>
          </a:bodyPr>
          <a:lstStyle>
            <a:lvl1pPr algn="l">
              <a:lnSpc>
                <a:spcPct val="100000"/>
              </a:lnSpc>
              <a:defRPr sz="2800">
                <a:ln w="19050">
                  <a:solidFill>
                    <a:schemeClr val="accent4">
                      <a:lumMod val="75000"/>
                    </a:schemeClr>
                  </a:solidFill>
                </a:ln>
              </a:defRPr>
            </a:lvl1pPr>
          </a:lstStyle>
          <a:p>
            <a:r>
              <a:rPr lang="en-US" dirty="0"/>
              <a:t>Click to add title</a:t>
            </a:r>
          </a:p>
        </p:txBody>
      </p:sp>
      <p:sp>
        <p:nvSpPr>
          <p:cNvPr id="5" name="Text Placeholder 17">
            <a:extLst>
              <a:ext uri="{FF2B5EF4-FFF2-40B4-BE49-F238E27FC236}">
                <a16:creationId xmlns:a16="http://schemas.microsoft.com/office/drawing/2014/main" id="{2AADB278-47B4-2F7F-B93F-64F4A3DE8459}"/>
              </a:ext>
            </a:extLst>
          </p:cNvPr>
          <p:cNvSpPr>
            <a:spLocks noGrp="1"/>
          </p:cNvSpPr>
          <p:nvPr>
            <p:ph type="body" sz="quarter" idx="15" hasCustomPrompt="1"/>
          </p:nvPr>
        </p:nvSpPr>
        <p:spPr>
          <a:xfrm>
            <a:off x="7178040" y="4946904"/>
            <a:ext cx="4773168" cy="365760"/>
          </a:xfrm>
        </p:spPr>
        <p:txBody>
          <a:bodyPr>
            <a:noAutofit/>
          </a:bodyPr>
          <a:lstStyle>
            <a:lvl1pPr marL="0" indent="0" algn="l">
              <a:buNone/>
              <a:defRPr sz="1600" cap="all" spc="100" baseline="0">
                <a:solidFill>
                  <a:schemeClr val="accent4">
                    <a:lumMod val="75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177012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page image with quot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298448"/>
            <a:ext cx="6007099" cy="4151376"/>
          </a:xfrm>
          <a:solidFill>
            <a:schemeClr val="accent6">
              <a:lumMod val="20000"/>
              <a:lumOff val="80000"/>
              <a:alpha val="80000"/>
            </a:schemeClr>
          </a:solidFill>
        </p:spPr>
        <p:txBody>
          <a:bodyPr lIns="822960" tIns="640080" rIns="274320" anchor="t">
            <a:normAutofit/>
          </a:bodyPr>
          <a:lstStyle>
            <a:lvl1pPr algn="l">
              <a:lnSpc>
                <a:spcPct val="100000"/>
              </a:lnSpc>
              <a:defRPr sz="2800">
                <a:ln w="19050">
                  <a:solidFill>
                    <a:schemeClr val="accent4">
                      <a:lumMod val="75000"/>
                    </a:schemeClr>
                  </a:solidFill>
                </a:ln>
              </a:defRPr>
            </a:lvl1pPr>
          </a:lstStyle>
          <a:p>
            <a:r>
              <a:rPr lang="en-US" dirty="0"/>
              <a:t>Click to add title</a:t>
            </a:r>
          </a:p>
        </p:txBody>
      </p:sp>
      <p:sp>
        <p:nvSpPr>
          <p:cNvPr id="3" name="Text Placeholder 17">
            <a:extLst>
              <a:ext uri="{FF2B5EF4-FFF2-40B4-BE49-F238E27FC236}">
                <a16:creationId xmlns:a16="http://schemas.microsoft.com/office/drawing/2014/main" id="{E5DCF823-20A6-1AE7-CBA7-D7A3AC540BAF}"/>
              </a:ext>
            </a:extLst>
          </p:cNvPr>
          <p:cNvSpPr>
            <a:spLocks noGrp="1"/>
          </p:cNvSpPr>
          <p:nvPr>
            <p:ph type="body" sz="quarter" idx="15" hasCustomPrompt="1"/>
          </p:nvPr>
        </p:nvSpPr>
        <p:spPr>
          <a:xfrm>
            <a:off x="731520" y="4718304"/>
            <a:ext cx="4773168" cy="365760"/>
          </a:xfrm>
        </p:spPr>
        <p:txBody>
          <a:bodyPr>
            <a:noAutofit/>
          </a:bodyPr>
          <a:lstStyle>
            <a:lvl1pPr marL="0" indent="0" algn="l">
              <a:buNone/>
              <a:defRPr sz="1600" cap="all" spc="100" baseline="0">
                <a:solidFill>
                  <a:schemeClr val="accent4">
                    <a:lumMod val="75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23319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with quot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nchor="ctr"/>
          <a:lstStyle>
            <a:lvl1pPr marL="0" indent="0" algn="ctr">
              <a:buNone/>
              <a:defRPr>
                <a:solidFill>
                  <a:schemeClr val="tx1"/>
                </a:solidFill>
              </a:defRPr>
            </a:lvl1pPr>
          </a:lstStyle>
          <a:p>
            <a:r>
              <a:rPr lang="en-US" dirty="0"/>
              <a:t>Click to add photo</a:t>
            </a:r>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6568440" y="539496"/>
            <a:ext cx="5623560" cy="3008376"/>
          </a:xfrm>
          <a:solidFill>
            <a:schemeClr val="accent3">
              <a:lumMod val="20000"/>
              <a:lumOff val="80000"/>
              <a:alpha val="90000"/>
            </a:schemeClr>
          </a:solidFill>
        </p:spPr>
        <p:txBody>
          <a:bodyPr vert="horz" lIns="649224" tIns="749808" rIns="274320" bIns="45720" rtlCol="0" anchor="t">
            <a:noAutofit/>
          </a:bodyPr>
          <a:lstStyle>
            <a:lvl1pPr>
              <a:defRPr lang="en-US" sz="2800">
                <a:ln w="19050">
                  <a:solidFill>
                    <a:schemeClr val="accent6">
                      <a:lumMod val="50000"/>
                    </a:schemeClr>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2" name="Text Placeholder 17">
            <a:extLst>
              <a:ext uri="{FF2B5EF4-FFF2-40B4-BE49-F238E27FC236}">
                <a16:creationId xmlns:a16="http://schemas.microsoft.com/office/drawing/2014/main" id="{FBDD9E1F-B713-7E89-80CB-020B165E05FB}"/>
              </a:ext>
            </a:extLst>
          </p:cNvPr>
          <p:cNvSpPr>
            <a:spLocks noGrp="1"/>
          </p:cNvSpPr>
          <p:nvPr>
            <p:ph type="body" sz="quarter" idx="15" hasCustomPrompt="1"/>
          </p:nvPr>
        </p:nvSpPr>
        <p:spPr>
          <a:xfrm>
            <a:off x="7159752" y="2816352"/>
            <a:ext cx="4773168" cy="365760"/>
          </a:xfrm>
        </p:spPr>
        <p:txBody>
          <a:bodyPr>
            <a:noAutofit/>
          </a:bodyPr>
          <a:lstStyle>
            <a:lvl1pPr marL="0" indent="0" algn="l">
              <a:buNone/>
              <a:defRPr sz="1600" cap="all" spc="100" baseline="0">
                <a:solidFill>
                  <a:schemeClr val="accent6">
                    <a:lumMod val="50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217180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quote lef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5221224"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0" y="1417320"/>
            <a:ext cx="5749200" cy="3785616"/>
          </a:xfrm>
          <a:solidFill>
            <a:schemeClr val="accent6">
              <a:lumMod val="50000"/>
              <a:alpha val="93000"/>
            </a:schemeClr>
          </a:solidFill>
        </p:spPr>
        <p:txBody>
          <a:bodyPr lIns="694944" tIns="713232" rIns="274320" anchor="t">
            <a:normAutofit/>
          </a:bodyPr>
          <a:lstStyle>
            <a:lvl1pPr algn="l">
              <a:lnSpc>
                <a:spcPct val="100000"/>
              </a:lnSpc>
              <a:defRPr sz="2800">
                <a:ln w="19050">
                  <a:solidFill>
                    <a:schemeClr val="bg1"/>
                  </a:solidFill>
                </a:ln>
              </a:defRPr>
            </a:lvl1pPr>
          </a:lstStyle>
          <a:p>
            <a:r>
              <a:rPr lang="en-US" dirty="0"/>
              <a:t>Click to add title</a:t>
            </a:r>
          </a:p>
        </p:txBody>
      </p:sp>
      <p:sp>
        <p:nvSpPr>
          <p:cNvPr id="5" name="Text Placeholder 17">
            <a:extLst>
              <a:ext uri="{FF2B5EF4-FFF2-40B4-BE49-F238E27FC236}">
                <a16:creationId xmlns:a16="http://schemas.microsoft.com/office/drawing/2014/main" id="{2AADB278-47B4-2F7F-B93F-64F4A3DE8459}"/>
              </a:ext>
            </a:extLst>
          </p:cNvPr>
          <p:cNvSpPr>
            <a:spLocks noGrp="1"/>
          </p:cNvSpPr>
          <p:nvPr>
            <p:ph type="body" sz="quarter" idx="15" hasCustomPrompt="1"/>
          </p:nvPr>
        </p:nvSpPr>
        <p:spPr>
          <a:xfrm>
            <a:off x="612648" y="4608576"/>
            <a:ext cx="4773168" cy="365760"/>
          </a:xfrm>
        </p:spPr>
        <p:txBody>
          <a:bodyPr>
            <a:noAutofit/>
          </a:bodyPr>
          <a:lstStyle>
            <a:lvl1pPr marL="0" indent="0" algn="l">
              <a:buNone/>
              <a:defRPr sz="1600" cap="all" spc="100" baseline="0">
                <a:solidFill>
                  <a:schemeClr val="bg1"/>
                </a:solidFill>
                <a:latin typeface="+mj-lt"/>
              </a:defRPr>
            </a:lvl1pPr>
          </a:lstStyle>
          <a:p>
            <a:pPr lvl="0"/>
            <a:r>
              <a:rPr lang="en-US" dirty="0"/>
              <a:t>Click to add name</a:t>
            </a:r>
          </a:p>
        </p:txBody>
      </p:sp>
    </p:spTree>
    <p:extLst>
      <p:ext uri="{BB962C8B-B14F-4D97-AF65-F5344CB8AC3E}">
        <p14:creationId xmlns:p14="http://schemas.microsoft.com/office/powerpoint/2010/main" val="152659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with title dark">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a:solidFill>
            <a:schemeClr val="accent5">
              <a:lumMod val="20000"/>
              <a:lumOff val="80000"/>
            </a:schemeClr>
          </a:solidFill>
        </p:spPr>
        <p:txBody>
          <a:bodyPr anchor="ct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475488"/>
            <a:ext cx="9385300" cy="985791"/>
          </a:xfrm>
        </p:spPr>
        <p:txBody>
          <a:bodyPr>
            <a:noAutofit/>
          </a:bodyPr>
          <a:lstStyle>
            <a:lvl1pPr algn="ctr">
              <a:defRPr sz="5400">
                <a:ln w="19050">
                  <a:solidFill>
                    <a:schemeClr val="accent6">
                      <a:lumMod val="50000"/>
                    </a:schemeClr>
                  </a:solidFill>
                </a:ln>
              </a:defRPr>
            </a:lvl1pPr>
          </a:lstStyle>
          <a:p>
            <a:r>
              <a:rPr lang="en-US" dirty="0"/>
              <a:t>Click to add title</a:t>
            </a:r>
          </a:p>
        </p:txBody>
      </p:sp>
      <p:sp>
        <p:nvSpPr>
          <p:cNvPr id="3" name="Text Placeholder 17">
            <a:extLst>
              <a:ext uri="{FF2B5EF4-FFF2-40B4-BE49-F238E27FC236}">
                <a16:creationId xmlns:a16="http://schemas.microsoft.com/office/drawing/2014/main" id="{C3361FAE-BAA8-1A51-7D5B-979BDA86E41F}"/>
              </a:ext>
            </a:extLst>
          </p:cNvPr>
          <p:cNvSpPr>
            <a:spLocks noGrp="1"/>
          </p:cNvSpPr>
          <p:nvPr>
            <p:ph type="body" sz="quarter" idx="15" hasCustomPrompt="1"/>
          </p:nvPr>
        </p:nvSpPr>
        <p:spPr>
          <a:xfrm>
            <a:off x="3709416" y="1280160"/>
            <a:ext cx="4773168" cy="365760"/>
          </a:xfrm>
        </p:spPr>
        <p:txBody>
          <a:bodyPr>
            <a:noAutofit/>
          </a:bodyPr>
          <a:lstStyle>
            <a:lvl1pPr marL="0" indent="0" algn="ctr">
              <a:buNone/>
              <a:defRPr sz="1800" cap="all" spc="100" baseline="0">
                <a:solidFill>
                  <a:schemeClr val="accent6">
                    <a:lumMod val="50000"/>
                  </a:schemeClr>
                </a:solidFill>
                <a:latin typeface="+mj-lt"/>
              </a:defRPr>
            </a:lvl1pPr>
          </a:lstStyle>
          <a:p>
            <a:pPr lvl="0"/>
            <a:r>
              <a:rPr lang="en-US" dirty="0"/>
              <a:t>Click to add name</a:t>
            </a:r>
          </a:p>
        </p:txBody>
      </p:sp>
    </p:spTree>
    <p:extLst>
      <p:ext uri="{BB962C8B-B14F-4D97-AF65-F5344CB8AC3E}">
        <p14:creationId xmlns:p14="http://schemas.microsoft.com/office/powerpoint/2010/main" val="126640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9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50DC-A366-3703-E1FF-E7F787BBE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70162-42DD-6DEB-EAA7-5D9B817B1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308AB0-42D6-9405-EAA9-66B1831118C1}"/>
              </a:ext>
            </a:extLst>
          </p:cNvPr>
          <p:cNvSpPr>
            <a:spLocks noGrp="1"/>
          </p:cNvSpPr>
          <p:nvPr>
            <p:ph type="dt" sz="half" idx="10"/>
          </p:nvPr>
        </p:nvSpPr>
        <p:spPr/>
        <p:txBody>
          <a:bodyPr/>
          <a:lstStyle/>
          <a:p>
            <a:fld id="{B814ECCC-48BC-2040-B2EA-F18A0F312A9F}" type="datetime1">
              <a:rPr lang="en-US" smtClean="0"/>
              <a:t>9/14/2023</a:t>
            </a:fld>
            <a:endParaRPr lang="en-US" dirty="0"/>
          </a:p>
        </p:txBody>
      </p:sp>
      <p:sp>
        <p:nvSpPr>
          <p:cNvPr id="5" name="Footer Placeholder 4">
            <a:extLst>
              <a:ext uri="{FF2B5EF4-FFF2-40B4-BE49-F238E27FC236}">
                <a16:creationId xmlns:a16="http://schemas.microsoft.com/office/drawing/2014/main" id="{FF46DCB0-B686-80B0-B06B-4FA80393CD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DEC96-C83B-1D41-1A66-CB92BD864691}"/>
              </a:ext>
            </a:extLst>
          </p:cNvPr>
          <p:cNvSpPr>
            <a:spLocks noGrp="1"/>
          </p:cNvSpPr>
          <p:nvPr>
            <p:ph type="sldNum" sz="quarter" idx="12"/>
          </p:nvPr>
        </p:nvSpPr>
        <p:spPr/>
        <p:txBody>
          <a:bodyPr/>
          <a:lstStyle/>
          <a:p>
            <a:fld id="{9B857DA9-81EA-8645-B593-2284126E2237}" type="slidenum">
              <a:rPr lang="en-US" smtClean="0"/>
              <a:t>‹#›</a:t>
            </a:fld>
            <a:endParaRPr lang="en-US" dirty="0"/>
          </a:p>
        </p:txBody>
      </p:sp>
    </p:spTree>
    <p:extLst>
      <p:ext uri="{BB962C8B-B14F-4D97-AF65-F5344CB8AC3E}">
        <p14:creationId xmlns:p14="http://schemas.microsoft.com/office/powerpoint/2010/main" val="134017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B4F5A-8E2D-4163-B72D-0033993F42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E4F64B-CAF9-FD62-F8C3-5569F0458ADD}"/>
              </a:ext>
            </a:extLst>
          </p:cNvPr>
          <p:cNvSpPr>
            <a:spLocks noGrp="1"/>
          </p:cNvSpPr>
          <p:nvPr>
            <p:ph type="dt" sz="half" idx="10"/>
          </p:nvPr>
        </p:nvSpPr>
        <p:spPr/>
        <p:txBody>
          <a:bodyPr/>
          <a:lstStyle/>
          <a:p>
            <a:fld id="{AD4B2086-ADB2-B34D-A5C1-BB2220F0BF6A}" type="datetime1">
              <a:rPr lang="en-US" smtClean="0"/>
              <a:t>9/14/2023</a:t>
            </a:fld>
            <a:endParaRPr lang="en-US" dirty="0"/>
          </a:p>
        </p:txBody>
      </p:sp>
      <p:sp>
        <p:nvSpPr>
          <p:cNvPr id="5" name="Footer Placeholder 4">
            <a:extLst>
              <a:ext uri="{FF2B5EF4-FFF2-40B4-BE49-F238E27FC236}">
                <a16:creationId xmlns:a16="http://schemas.microsoft.com/office/drawing/2014/main" id="{63EF764C-0EC0-1C4C-8C19-537AD0643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FE6B4B-A996-BF85-3823-42B4E17A0A13}"/>
              </a:ext>
            </a:extLst>
          </p:cNvPr>
          <p:cNvSpPr>
            <a:spLocks noGrp="1"/>
          </p:cNvSpPr>
          <p:nvPr>
            <p:ph type="sldNum" sz="quarter" idx="12"/>
          </p:nvPr>
        </p:nvSpPr>
        <p:spPr/>
        <p:txBody>
          <a:bodyPr/>
          <a:lstStyle/>
          <a:p>
            <a:fld id="{9B857DA9-81EA-8645-B593-2284126E2237}" type="slidenum">
              <a:rPr lang="en-US" smtClean="0"/>
              <a:t>‹#›</a:t>
            </a:fld>
            <a:endParaRPr lang="en-US" dirty="0"/>
          </a:p>
        </p:txBody>
      </p:sp>
      <p:sp>
        <p:nvSpPr>
          <p:cNvPr id="7" name="Title Placeholder 1">
            <a:extLst>
              <a:ext uri="{FF2B5EF4-FFF2-40B4-BE49-F238E27FC236}">
                <a16:creationId xmlns:a16="http://schemas.microsoft.com/office/drawing/2014/main" id="{8F2D0670-BE9F-D0D8-018C-583DEC62DDB9}"/>
              </a:ext>
            </a:extLst>
          </p:cNvPr>
          <p:cNvSpPr>
            <a:spLocks noGrp="1"/>
          </p:cNvSpPr>
          <p:nvPr>
            <p:ph type="title"/>
          </p:nvPr>
        </p:nvSpPr>
        <p:spPr>
          <a:xfrm>
            <a:off x="243067" y="203080"/>
            <a:ext cx="11667281" cy="1151158"/>
          </a:xfrm>
          <a:prstGeom prst="rect">
            <a:avLst/>
          </a:prstGeom>
        </p:spPr>
        <p:txBody>
          <a:bodyPr vert="horz" lIns="91440" tIns="45720" rIns="91440" bIns="45720" rtlCol="0" anchor="ctr">
            <a:normAutofit/>
          </a:bodyPr>
          <a:lstStyle/>
          <a:p>
            <a:r>
              <a:rPr lang="en-US" sz="6000" b="1" dirty="0">
                <a:solidFill>
                  <a:srgbClr val="2B2B2D"/>
                </a:solidFill>
                <a:effectLst/>
                <a:latin typeface="Gotham"/>
              </a:rPr>
              <a:t>Lorem ipsum dolor sit </a:t>
            </a:r>
            <a:r>
              <a:rPr lang="en-US" sz="6000" b="1" dirty="0" err="1">
                <a:solidFill>
                  <a:srgbClr val="2B2B2D"/>
                </a:solidFill>
                <a:effectLst/>
                <a:latin typeface="Gotham"/>
              </a:rPr>
              <a:t>amet</a:t>
            </a:r>
            <a:r>
              <a:rPr lang="en-US" sz="6000" b="1" dirty="0">
                <a:solidFill>
                  <a:srgbClr val="2B2B2D"/>
                </a:solidFill>
                <a:effectLst/>
                <a:latin typeface="Gotham"/>
              </a:rPr>
              <a:t>, </a:t>
            </a:r>
            <a:endParaRPr lang="en-US" dirty="0">
              <a:effectLst/>
            </a:endParaRPr>
          </a:p>
        </p:txBody>
      </p:sp>
    </p:spTree>
    <p:extLst>
      <p:ext uri="{BB962C8B-B14F-4D97-AF65-F5344CB8AC3E}">
        <p14:creationId xmlns:p14="http://schemas.microsoft.com/office/powerpoint/2010/main" val="44735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6" r:id="rId4"/>
    <p:sldLayoutId id="2147483669" r:id="rId5"/>
    <p:sldLayoutId id="2147483671" r:id="rId6"/>
    <p:sldLayoutId id="2147483672" r:id="rId7"/>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DE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44503-60D3-E890-2864-AB2A2D99D37F}"/>
              </a:ext>
            </a:extLst>
          </p:cNvPr>
          <p:cNvSpPr>
            <a:spLocks noGrp="1"/>
          </p:cNvSpPr>
          <p:nvPr>
            <p:ph type="title"/>
          </p:nvPr>
        </p:nvSpPr>
        <p:spPr>
          <a:xfrm>
            <a:off x="243067" y="203080"/>
            <a:ext cx="11667281" cy="1151158"/>
          </a:xfrm>
          <a:prstGeom prst="rect">
            <a:avLst/>
          </a:prstGeom>
        </p:spPr>
        <p:txBody>
          <a:bodyPr vert="horz" lIns="91440" tIns="45720" rIns="91440" bIns="45720" rtlCol="0" anchor="ctr">
            <a:normAutofit/>
          </a:bodyPr>
          <a:lstStyle/>
          <a:p>
            <a:r>
              <a:rPr lang="en-US" sz="6000" b="1" dirty="0">
                <a:solidFill>
                  <a:srgbClr val="2B2B2D"/>
                </a:solidFill>
                <a:effectLst/>
                <a:latin typeface="Gotham"/>
              </a:rPr>
              <a:t>Lorem ipsum dolor sit </a:t>
            </a:r>
            <a:r>
              <a:rPr lang="en-US" sz="6000" b="1" dirty="0" err="1">
                <a:solidFill>
                  <a:srgbClr val="2B2B2D"/>
                </a:solidFill>
                <a:effectLst/>
                <a:latin typeface="Gotham"/>
              </a:rPr>
              <a:t>amet</a:t>
            </a:r>
            <a:r>
              <a:rPr lang="en-US" sz="6000" b="1" dirty="0">
                <a:solidFill>
                  <a:srgbClr val="2B2B2D"/>
                </a:solidFill>
                <a:effectLst/>
                <a:latin typeface="Gotham"/>
              </a:rPr>
              <a:t>, </a:t>
            </a:r>
            <a:endParaRPr lang="en-US" dirty="0">
              <a:effectLst/>
            </a:endParaRPr>
          </a:p>
        </p:txBody>
      </p:sp>
      <p:sp>
        <p:nvSpPr>
          <p:cNvPr id="3" name="Text Placeholder 2">
            <a:extLst>
              <a:ext uri="{FF2B5EF4-FFF2-40B4-BE49-F238E27FC236}">
                <a16:creationId xmlns:a16="http://schemas.microsoft.com/office/drawing/2014/main" id="{500683F1-EBEC-0E93-666B-A52B4B02E841}"/>
              </a:ext>
            </a:extLst>
          </p:cNvPr>
          <p:cNvSpPr>
            <a:spLocks noGrp="1"/>
          </p:cNvSpPr>
          <p:nvPr>
            <p:ph type="body" idx="1"/>
          </p:nvPr>
        </p:nvSpPr>
        <p:spPr>
          <a:xfrm>
            <a:off x="243067" y="1551008"/>
            <a:ext cx="11667281" cy="462595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2B2B2D"/>
                </a:solidFill>
                <a:effectLst/>
                <a:latin typeface="Gotham"/>
              </a:rPr>
              <a:t>Click to edit Master text styles </a:t>
            </a:r>
          </a:p>
          <a:p>
            <a:pPr lvl="1"/>
            <a:r>
              <a:rPr lang="en-US" sz="2400" b="1" dirty="0">
                <a:solidFill>
                  <a:srgbClr val="2B2B2D"/>
                </a:solidFill>
                <a:effectLst/>
                <a:latin typeface="Gotham"/>
              </a:rPr>
              <a:t>Second level</a:t>
            </a:r>
          </a:p>
          <a:p>
            <a:pPr lvl="2"/>
            <a:r>
              <a:rPr lang="en-US" sz="2400" b="1" dirty="0">
                <a:solidFill>
                  <a:srgbClr val="2B2B2D"/>
                </a:solidFill>
                <a:effectLst/>
                <a:latin typeface="Gotham"/>
              </a:rPr>
              <a:t>Third level</a:t>
            </a:r>
          </a:p>
        </p:txBody>
      </p:sp>
      <p:sp>
        <p:nvSpPr>
          <p:cNvPr id="4" name="Date Placeholder 3">
            <a:extLst>
              <a:ext uri="{FF2B5EF4-FFF2-40B4-BE49-F238E27FC236}">
                <a16:creationId xmlns:a16="http://schemas.microsoft.com/office/drawing/2014/main" id="{A8B17374-8E22-92E1-62C4-17235F44CAFC}"/>
              </a:ext>
            </a:extLst>
          </p:cNvPr>
          <p:cNvSpPr>
            <a:spLocks noGrp="1"/>
          </p:cNvSpPr>
          <p:nvPr>
            <p:ph type="dt" sz="half" idx="2"/>
          </p:nvPr>
        </p:nvSpPr>
        <p:spPr>
          <a:xfrm>
            <a:off x="22474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6B147-0DB4-3C4C-B71A-91C63904127A}" type="datetime1">
              <a:rPr lang="en-US" smtClean="0"/>
              <a:t>9/14/2023</a:t>
            </a:fld>
            <a:endParaRPr lang="en-US" dirty="0"/>
          </a:p>
        </p:txBody>
      </p:sp>
      <p:sp>
        <p:nvSpPr>
          <p:cNvPr id="5" name="Footer Placeholder 4">
            <a:extLst>
              <a:ext uri="{FF2B5EF4-FFF2-40B4-BE49-F238E27FC236}">
                <a16:creationId xmlns:a16="http://schemas.microsoft.com/office/drawing/2014/main" id="{A4A1D2AA-6538-C2AE-AE9F-5E119FB199A0}"/>
              </a:ext>
            </a:extLst>
          </p:cNvPr>
          <p:cNvSpPr>
            <a:spLocks noGrp="1"/>
          </p:cNvSpPr>
          <p:nvPr>
            <p:ph type="ftr" sz="quarter" idx="3"/>
          </p:nvPr>
        </p:nvSpPr>
        <p:spPr>
          <a:xfrm>
            <a:off x="3090440" y="6356350"/>
            <a:ext cx="59956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8EBA7D-103C-4720-CDEA-187495F287C3}"/>
              </a:ext>
            </a:extLst>
          </p:cNvPr>
          <p:cNvSpPr>
            <a:spLocks noGrp="1"/>
          </p:cNvSpPr>
          <p:nvPr>
            <p:ph type="sldNum" sz="quarter" idx="4"/>
          </p:nvPr>
        </p:nvSpPr>
        <p:spPr>
          <a:xfrm>
            <a:off x="920090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7DA9-81EA-8645-B593-2284126E2237}" type="slidenum">
              <a:rPr lang="en-US" smtClean="0"/>
              <a:t>‹#›</a:t>
            </a:fld>
            <a:endParaRPr lang="en-US" dirty="0"/>
          </a:p>
        </p:txBody>
      </p:sp>
    </p:spTree>
    <p:extLst>
      <p:ext uri="{BB962C8B-B14F-4D97-AF65-F5344CB8AC3E}">
        <p14:creationId xmlns:p14="http://schemas.microsoft.com/office/powerpoint/2010/main" val="24367798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lang="en-US" sz="6000" b="1" kern="1200" smtClean="0">
          <a:solidFill>
            <a:schemeClr val="tx1"/>
          </a:solidFill>
          <a:effectLst/>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bebeyondborders.com/" TargetMode="External"/><Relationship Id="rId3" Type="http://schemas.openxmlformats.org/officeDocument/2006/relationships/image" Target="../media/image2.png"/><Relationship Id="rId7" Type="http://schemas.openxmlformats.org/officeDocument/2006/relationships/hyperlink" Target="https://www.facebook.com/bebeyondborder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youtube.com/@bebeyondborders/" TargetMode="External"/><Relationship Id="rId5" Type="http://schemas.openxmlformats.org/officeDocument/2006/relationships/hyperlink" Target="https://www.instagram.com/bebeyondborders/?hl=en" TargetMode="External"/><Relationship Id="rId10" Type="http://schemas.openxmlformats.org/officeDocument/2006/relationships/image" Target="../media/image19.svg"/><Relationship Id="rId4" Type="http://schemas.openxmlformats.org/officeDocument/2006/relationships/hyperlink" Target="https://www.linkedin.com/in/sol%C3%A8ne-anglaret-72302930/"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acreelman.blogspot.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Pile of 5 stones in front of some water from a stream">
            <a:extLst>
              <a:ext uri="{FF2B5EF4-FFF2-40B4-BE49-F238E27FC236}">
                <a16:creationId xmlns:a16="http://schemas.microsoft.com/office/drawing/2014/main" id="{919602DB-E7E4-3229-9A09-43783976D55B}"/>
              </a:ext>
            </a:extLst>
          </p:cNvPr>
          <p:cNvPicPr>
            <a:picLocks noChangeAspect="1"/>
          </p:cNvPicPr>
          <p:nvPr/>
        </p:nvPicPr>
        <p:blipFill>
          <a:blip r:embed="rId2"/>
          <a:stretch>
            <a:fillRect/>
          </a:stretch>
        </p:blipFill>
        <p:spPr>
          <a:xfrm>
            <a:off x="508676" y="429905"/>
            <a:ext cx="8475038" cy="5648646"/>
          </a:xfrm>
          <a:prstGeom prst="rect">
            <a:avLst/>
          </a:prstGeom>
        </p:spPr>
      </p:pic>
      <p:sp>
        <p:nvSpPr>
          <p:cNvPr id="22" name="Title 21">
            <a:extLst>
              <a:ext uri="{FF2B5EF4-FFF2-40B4-BE49-F238E27FC236}">
                <a16:creationId xmlns:a16="http://schemas.microsoft.com/office/drawing/2014/main" id="{115C523A-AC40-4CBA-9DF4-B287ED32185D}"/>
              </a:ext>
            </a:extLst>
          </p:cNvPr>
          <p:cNvSpPr>
            <a:spLocks noGrp="1"/>
          </p:cNvSpPr>
          <p:nvPr>
            <p:ph type="title"/>
          </p:nvPr>
        </p:nvSpPr>
        <p:spPr>
          <a:xfrm>
            <a:off x="5902960" y="2511444"/>
            <a:ext cx="6289040" cy="3934235"/>
          </a:xfrm>
          <a:solidFill>
            <a:srgbClr val="008080"/>
          </a:solidFill>
        </p:spPr>
        <p:txBody>
          <a:bodyPr/>
          <a:lstStyle/>
          <a:p>
            <a:pPr>
              <a:lnSpc>
                <a:spcPct val="100000"/>
              </a:lnSpc>
            </a:pPr>
            <a:r>
              <a:rPr lang="en-GB" sz="4800" dirty="0">
                <a:solidFill>
                  <a:schemeClr val="bg1"/>
                </a:solidFill>
                <a:latin typeface="Calibri" panose="020F0502020204030204" pitchFamily="34" charset="0"/>
                <a:ea typeface="Calibri" panose="020F0502020204030204" pitchFamily="34" charset="0"/>
                <a:cs typeface="Calibri" panose="020F0502020204030204" pitchFamily="34" charset="0"/>
              </a:rPr>
              <a:t>Adjustments - the Why, What and How </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75B1C734-42CB-4311-8905-2F41D09107C7}"/>
              </a:ext>
            </a:extLst>
          </p:cNvPr>
          <p:cNvSpPr>
            <a:spLocks noGrp="1"/>
          </p:cNvSpPr>
          <p:nvPr>
            <p:ph type="body" sz="quarter" idx="15"/>
          </p:nvPr>
        </p:nvSpPr>
        <p:spPr>
          <a:xfrm>
            <a:off x="6378265" y="5374130"/>
            <a:ext cx="5011026" cy="789432"/>
          </a:xfrm>
        </p:spPr>
        <p:txBody>
          <a:bodyPr/>
          <a:lstStyle/>
          <a:p>
            <a:r>
              <a:rPr lang="en-US" sz="2000" dirty="0" err="1">
                <a:latin typeface="Calibri" panose="020F0502020204030204" pitchFamily="34" charset="0"/>
                <a:ea typeface="Calibri" panose="020F0502020204030204" pitchFamily="34" charset="0"/>
                <a:cs typeface="Calibri" panose="020F0502020204030204" pitchFamily="34" charset="0"/>
              </a:rPr>
              <a:t>SolÈNe</a:t>
            </a:r>
            <a:r>
              <a:rPr lang="en-US" sz="2000" dirty="0">
                <a:latin typeface="Calibri" panose="020F0502020204030204" pitchFamily="34" charset="0"/>
                <a:ea typeface="Calibri" panose="020F0502020204030204" pitchFamily="34" charset="0"/>
                <a:cs typeface="Calibri" panose="020F0502020204030204" pitchFamily="34" charset="0"/>
              </a:rPr>
              <a:t> ANGLARET</a:t>
            </a:r>
          </a:p>
          <a:p>
            <a:r>
              <a:rPr lang="en-US" sz="2000" dirty="0">
                <a:latin typeface="Calibri" panose="020F0502020204030204" pitchFamily="34" charset="0"/>
                <a:ea typeface="Calibri" panose="020F0502020204030204" pitchFamily="34" charset="0"/>
                <a:cs typeface="Calibri" panose="020F0502020204030204" pitchFamily="34" charset="0"/>
              </a:rPr>
              <a:t>21 September 2023</a:t>
            </a:r>
          </a:p>
        </p:txBody>
      </p:sp>
      <p:pic>
        <p:nvPicPr>
          <p:cNvPr id="7" name="Picture 6" descr="Be Beyond Borders logo - Two hexagons with turquoise and black lines ">
            <a:extLst>
              <a:ext uri="{FF2B5EF4-FFF2-40B4-BE49-F238E27FC236}">
                <a16:creationId xmlns:a16="http://schemas.microsoft.com/office/drawing/2014/main" id="{3B4BA062-FFC4-C808-E166-88E1B5A23EAD}"/>
              </a:ext>
            </a:extLst>
          </p:cNvPr>
          <p:cNvPicPr>
            <a:picLocks noChangeAspect="1"/>
          </p:cNvPicPr>
          <p:nvPr/>
        </p:nvPicPr>
        <p:blipFill>
          <a:blip r:embed="rId3"/>
          <a:stretch>
            <a:fillRect/>
          </a:stretch>
        </p:blipFill>
        <p:spPr>
          <a:xfrm>
            <a:off x="9261977" y="-111760"/>
            <a:ext cx="2651760" cy="2651760"/>
          </a:xfrm>
          <a:prstGeom prst="rect">
            <a:avLst/>
          </a:prstGeom>
        </p:spPr>
      </p:pic>
    </p:spTree>
    <p:extLst>
      <p:ext uri="{BB962C8B-B14F-4D97-AF65-F5344CB8AC3E}">
        <p14:creationId xmlns:p14="http://schemas.microsoft.com/office/powerpoint/2010/main" val="188383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A64E8-C079-6990-2FDE-C3CB0177FF46}"/>
              </a:ext>
            </a:extLst>
          </p:cNvPr>
          <p:cNvSpPr>
            <a:spLocks noGrp="1"/>
          </p:cNvSpPr>
          <p:nvPr>
            <p:ph type="title"/>
          </p:nvPr>
        </p:nvSpPr>
        <p:spPr>
          <a:xfrm>
            <a:off x="1403350" y="224919"/>
            <a:ext cx="9385300" cy="985791"/>
          </a:xfrm>
        </p:spPr>
        <p:txBody>
          <a:bodyPr/>
          <a:lstStyle/>
          <a:p>
            <a:r>
              <a:rPr lang="en-GB" sz="6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Inclusive Innovation</a:t>
            </a:r>
          </a:p>
        </p:txBody>
      </p:sp>
      <p:sp>
        <p:nvSpPr>
          <p:cNvPr id="4" name="Text Placeholder 3">
            <a:extLst>
              <a:ext uri="{FF2B5EF4-FFF2-40B4-BE49-F238E27FC236}">
                <a16:creationId xmlns:a16="http://schemas.microsoft.com/office/drawing/2014/main" id="{86B0CF6F-A70D-C216-BA61-6421FF66045C}"/>
              </a:ext>
            </a:extLst>
          </p:cNvPr>
          <p:cNvSpPr>
            <a:spLocks noGrp="1"/>
          </p:cNvSpPr>
          <p:nvPr>
            <p:ph type="body" sz="quarter" idx="15"/>
          </p:nvPr>
        </p:nvSpPr>
        <p:spPr>
          <a:xfrm>
            <a:off x="3708588" y="1106535"/>
            <a:ext cx="5259033" cy="328721"/>
          </a:xfrm>
        </p:spPr>
        <p:txBody>
          <a:bodyPr/>
          <a:lstStyle/>
          <a:p>
            <a:r>
              <a:rPr lang="en-GB" sz="2400" dirty="0">
                <a:latin typeface="Calibri" panose="020F0502020204030204" pitchFamily="34" charset="0"/>
                <a:ea typeface="Calibri" panose="020F0502020204030204" pitchFamily="34" charset="0"/>
                <a:cs typeface="Calibri" panose="020F0502020204030204" pitchFamily="34" charset="0"/>
              </a:rPr>
              <a:t>IT Benefits everyone</a:t>
            </a:r>
          </a:p>
        </p:txBody>
      </p:sp>
      <p:pic>
        <p:nvPicPr>
          <p:cNvPr id="2" name="Picture 1" descr="Be Beyond Borders logo - Two hexagons with turquoise and black lines ">
            <a:extLst>
              <a:ext uri="{FF2B5EF4-FFF2-40B4-BE49-F238E27FC236}">
                <a16:creationId xmlns:a16="http://schemas.microsoft.com/office/drawing/2014/main" id="{4AD48941-283C-5764-4E3D-1BF15179B701}"/>
              </a:ext>
            </a:extLst>
          </p:cNvPr>
          <p:cNvPicPr>
            <a:picLocks noChangeAspect="1"/>
          </p:cNvPicPr>
          <p:nvPr/>
        </p:nvPicPr>
        <p:blipFill>
          <a:blip r:embed="rId3"/>
          <a:stretch>
            <a:fillRect/>
          </a:stretch>
        </p:blipFill>
        <p:spPr>
          <a:xfrm>
            <a:off x="11134876" y="5939790"/>
            <a:ext cx="918210" cy="918210"/>
          </a:xfrm>
          <a:prstGeom prst="rect">
            <a:avLst/>
          </a:prstGeom>
        </p:spPr>
      </p:pic>
      <p:pic>
        <p:nvPicPr>
          <p:cNvPr id="2052" name="Picture 4" descr="Automatic sliding doors ">
            <a:extLst>
              <a:ext uri="{FF2B5EF4-FFF2-40B4-BE49-F238E27FC236}">
                <a16:creationId xmlns:a16="http://schemas.microsoft.com/office/drawing/2014/main" id="{37624EEB-3772-1CB8-D584-DA5DAF74FD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70" r="17873"/>
          <a:stretch/>
        </p:blipFill>
        <p:spPr bwMode="auto">
          <a:xfrm>
            <a:off x="1114514" y="1610561"/>
            <a:ext cx="4768314" cy="49129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nual double doors ">
            <a:extLst>
              <a:ext uri="{FF2B5EF4-FFF2-40B4-BE49-F238E27FC236}">
                <a16:creationId xmlns:a16="http://schemas.microsoft.com/office/drawing/2014/main" id="{BA78080A-CCC9-CB97-2FB5-43C810D09E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980" r="12300"/>
          <a:stretch/>
        </p:blipFill>
        <p:spPr bwMode="auto">
          <a:xfrm>
            <a:off x="6126480" y="1610561"/>
            <a:ext cx="4879886" cy="4912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67C449-C087-E24B-2553-E7C435B9334A}"/>
              </a:ext>
            </a:extLst>
          </p:cNvPr>
          <p:cNvSpPr txBox="1"/>
          <p:nvPr/>
        </p:nvSpPr>
        <p:spPr>
          <a:xfrm>
            <a:off x="162560" y="1610561"/>
            <a:ext cx="823444" cy="1015663"/>
          </a:xfrm>
          <a:prstGeom prst="rect">
            <a:avLst/>
          </a:prstGeom>
          <a:noFill/>
        </p:spPr>
        <p:txBody>
          <a:bodyPr wrap="square" rtlCol="0">
            <a:spAutoFit/>
          </a:bodyPr>
          <a:lstStyle/>
          <a:p>
            <a:pPr algn="ctr"/>
            <a:r>
              <a:rPr lang="en-GB" sz="6000" cap="all" spc="400" dirty="0">
                <a:ln w="19050">
                  <a:solidFill>
                    <a:schemeClr val="accent6">
                      <a:lumMod val="50000"/>
                    </a:schemeClr>
                  </a:solidFill>
                </a:ln>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3580BC97-58CF-BE4D-AC13-FD79FD844E56}"/>
              </a:ext>
            </a:extLst>
          </p:cNvPr>
          <p:cNvSpPr txBox="1"/>
          <p:nvPr/>
        </p:nvSpPr>
        <p:spPr>
          <a:xfrm>
            <a:off x="11104396" y="1610561"/>
            <a:ext cx="823444" cy="1015663"/>
          </a:xfrm>
          <a:prstGeom prst="rect">
            <a:avLst/>
          </a:prstGeom>
          <a:noFill/>
        </p:spPr>
        <p:txBody>
          <a:bodyPr wrap="square" rtlCol="0">
            <a:spAutoFit/>
          </a:bodyPr>
          <a:lstStyle/>
          <a:p>
            <a:pPr algn="ctr"/>
            <a:r>
              <a:rPr lang="en-GB" sz="6000" cap="all" spc="400" dirty="0">
                <a:ln w="19050">
                  <a:solidFill>
                    <a:schemeClr val="accent6">
                      <a:lumMod val="50000"/>
                    </a:schemeClr>
                  </a:solidFill>
                </a:ln>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41426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y question marks on black background">
            <a:extLst>
              <a:ext uri="{FF2B5EF4-FFF2-40B4-BE49-F238E27FC236}">
                <a16:creationId xmlns:a16="http://schemas.microsoft.com/office/drawing/2014/main" id="{8265DE79-2505-A2BB-6A28-B8C283FF3D74}"/>
              </a:ext>
            </a:extLst>
          </p:cNvPr>
          <p:cNvPicPr>
            <a:picLocks noChangeAspect="1"/>
          </p:cNvPicPr>
          <p:nvPr/>
        </p:nvPicPr>
        <p:blipFill rotWithShape="1">
          <a:blip r:embed="rId3"/>
          <a:srcRect l="30801" t="37360" r="1449" b="51"/>
          <a:stretch/>
        </p:blipFill>
        <p:spPr>
          <a:xfrm>
            <a:off x="0" y="0"/>
            <a:ext cx="12192000" cy="6858000"/>
          </a:xfrm>
          <a:prstGeom prst="rect">
            <a:avLst/>
          </a:prstGeom>
        </p:spPr>
      </p:pic>
      <p:sp>
        <p:nvSpPr>
          <p:cNvPr id="7" name="Title 6">
            <a:extLst>
              <a:ext uri="{FF2B5EF4-FFF2-40B4-BE49-F238E27FC236}">
                <a16:creationId xmlns:a16="http://schemas.microsoft.com/office/drawing/2014/main" id="{7A8DDD42-D29D-4ECB-A465-13EFA049E83C}"/>
              </a:ext>
            </a:extLst>
          </p:cNvPr>
          <p:cNvSpPr>
            <a:spLocks noGrp="1"/>
          </p:cNvSpPr>
          <p:nvPr>
            <p:ph type="title"/>
          </p:nvPr>
        </p:nvSpPr>
        <p:spPr>
          <a:xfrm>
            <a:off x="493497" y="4932210"/>
            <a:ext cx="9385300" cy="985791"/>
          </a:xfrm>
        </p:spPr>
        <p:txBody>
          <a:bodyPr/>
          <a:lstStyle/>
          <a:p>
            <a:pPr algn="l"/>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WHAT?</a:t>
            </a:r>
          </a:p>
        </p:txBody>
      </p:sp>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493497" y="4513517"/>
            <a:ext cx="4773168" cy="365760"/>
          </a:xfrm>
        </p:spPr>
        <p: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IT’S TIME TO Talk about…</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6837574-FB6B-3871-2357-D2E5E6FD19D7}"/>
              </a:ext>
              <a:ext uri="{C183D7F6-B498-43B3-948B-1728B52AA6E4}">
                <adec:decorative xmlns:adec="http://schemas.microsoft.com/office/drawing/2017/decorative" val="1"/>
              </a:ext>
            </a:extLst>
          </p:cNvPr>
          <p:cNvSpPr/>
          <p:nvPr/>
        </p:nvSpPr>
        <p:spPr>
          <a:xfrm>
            <a:off x="-71120" y="172720"/>
            <a:ext cx="2438400" cy="1829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Be Beyond Borders logo - Two hexagons with turquoise and black lines ">
            <a:extLst>
              <a:ext uri="{FF2B5EF4-FFF2-40B4-BE49-F238E27FC236}">
                <a16:creationId xmlns:a16="http://schemas.microsoft.com/office/drawing/2014/main" id="{2621131D-4DA6-7524-DEC4-45E8E27D5A0D}"/>
              </a:ext>
            </a:extLst>
          </p:cNvPr>
          <p:cNvPicPr>
            <a:picLocks noChangeAspect="1"/>
          </p:cNvPicPr>
          <p:nvPr/>
        </p:nvPicPr>
        <p:blipFill>
          <a:blip r:embed="rId4"/>
          <a:stretch>
            <a:fillRect/>
          </a:stretch>
        </p:blipFill>
        <p:spPr>
          <a:xfrm>
            <a:off x="314476" y="177786"/>
            <a:ext cx="1748004" cy="1748004"/>
          </a:xfrm>
          <a:prstGeom prst="rect">
            <a:avLst/>
          </a:prstGeom>
        </p:spPr>
      </p:pic>
    </p:spTree>
    <p:extLst>
      <p:ext uri="{BB962C8B-B14F-4D97-AF65-F5344CB8AC3E}">
        <p14:creationId xmlns:p14="http://schemas.microsoft.com/office/powerpoint/2010/main" val="322816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964E031-3546-7DC2-7386-3CF6D18C8D02}"/>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chemeClr val="accent6">
                      <a:lumMod val="50000"/>
                    </a:schemeClr>
                  </a:solid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reasonable adjustments</a:t>
            </a:r>
          </a:p>
        </p:txBody>
      </p:sp>
      <p:sp>
        <p:nvSpPr>
          <p:cNvPr id="13" name="Text Placeholder 3">
            <a:extLst>
              <a:ext uri="{FF2B5EF4-FFF2-40B4-BE49-F238E27FC236}">
                <a16:creationId xmlns:a16="http://schemas.microsoft.com/office/drawing/2014/main" id="{F24FF594-D5D9-9E42-EFEC-3BE0C34AAF48}"/>
              </a:ext>
            </a:extLst>
          </p:cNvPr>
          <p:cNvSpPr txBox="1">
            <a:spLocks/>
          </p:cNvSpPr>
          <p:nvPr/>
        </p:nvSpPr>
        <p:spPr>
          <a:xfrm>
            <a:off x="3708588" y="1106535"/>
            <a:ext cx="5259033" cy="328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6">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cs typeface="Calibri" panose="020F0502020204030204" pitchFamily="34" charset="0"/>
              </a:rPr>
              <a:t>What are some examples?</a:t>
            </a:r>
          </a:p>
        </p:txBody>
      </p:sp>
      <p:sp>
        <p:nvSpPr>
          <p:cNvPr id="14" name="Rectangle 13">
            <a:extLst>
              <a:ext uri="{FF2B5EF4-FFF2-40B4-BE49-F238E27FC236}">
                <a16:creationId xmlns:a16="http://schemas.microsoft.com/office/drawing/2014/main" id="{B7C0861C-35E0-29EA-E2FD-9896CC5FD6C0}"/>
              </a:ext>
            </a:extLst>
          </p:cNvPr>
          <p:cNvSpPr/>
          <p:nvPr/>
        </p:nvSpPr>
        <p:spPr>
          <a:xfrm>
            <a:off x="2071577" y="1997215"/>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Physical Environment</a:t>
            </a:r>
          </a:p>
        </p:txBody>
      </p:sp>
      <p:sp>
        <p:nvSpPr>
          <p:cNvPr id="15" name="Rectangle 14">
            <a:extLst>
              <a:ext uri="{FF2B5EF4-FFF2-40B4-BE49-F238E27FC236}">
                <a16:creationId xmlns:a16="http://schemas.microsoft.com/office/drawing/2014/main" id="{FEAFE52B-BA69-96D9-7A41-D9F94E4CB051}"/>
              </a:ext>
            </a:extLst>
          </p:cNvPr>
          <p:cNvSpPr/>
          <p:nvPr/>
        </p:nvSpPr>
        <p:spPr>
          <a:xfrm>
            <a:off x="6298019" y="1997215"/>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Working arrangements</a:t>
            </a:r>
          </a:p>
        </p:txBody>
      </p:sp>
      <p:sp>
        <p:nvSpPr>
          <p:cNvPr id="16" name="Rectangle 15">
            <a:extLst>
              <a:ext uri="{FF2B5EF4-FFF2-40B4-BE49-F238E27FC236}">
                <a16:creationId xmlns:a16="http://schemas.microsoft.com/office/drawing/2014/main" id="{53B73E11-236B-8B5D-1C08-01DE67132525}"/>
              </a:ext>
            </a:extLst>
          </p:cNvPr>
          <p:cNvSpPr/>
          <p:nvPr/>
        </p:nvSpPr>
        <p:spPr>
          <a:xfrm>
            <a:off x="2071577" y="3461616"/>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Policies &amp; Processes</a:t>
            </a:r>
          </a:p>
        </p:txBody>
      </p:sp>
      <p:sp>
        <p:nvSpPr>
          <p:cNvPr id="17" name="Rectangle 16">
            <a:extLst>
              <a:ext uri="{FF2B5EF4-FFF2-40B4-BE49-F238E27FC236}">
                <a16:creationId xmlns:a16="http://schemas.microsoft.com/office/drawing/2014/main" id="{9EB439DB-BEF2-BCED-24C0-8127DAD622F6}"/>
              </a:ext>
            </a:extLst>
          </p:cNvPr>
          <p:cNvSpPr/>
          <p:nvPr/>
        </p:nvSpPr>
        <p:spPr>
          <a:xfrm>
            <a:off x="6298019" y="3461616"/>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Tools &amp; Systems</a:t>
            </a:r>
          </a:p>
        </p:txBody>
      </p:sp>
      <p:sp>
        <p:nvSpPr>
          <p:cNvPr id="18" name="Rectangle 17">
            <a:extLst>
              <a:ext uri="{FF2B5EF4-FFF2-40B4-BE49-F238E27FC236}">
                <a16:creationId xmlns:a16="http://schemas.microsoft.com/office/drawing/2014/main" id="{2E605072-EB18-F0C7-91B3-DD789D42EE0F}"/>
              </a:ext>
            </a:extLst>
          </p:cNvPr>
          <p:cNvSpPr/>
          <p:nvPr/>
        </p:nvSpPr>
        <p:spPr>
          <a:xfrm>
            <a:off x="2071576" y="4926017"/>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Communication style</a:t>
            </a:r>
          </a:p>
        </p:txBody>
      </p:sp>
      <p:sp>
        <p:nvSpPr>
          <p:cNvPr id="19" name="Rectangle 18">
            <a:extLst>
              <a:ext uri="{FF2B5EF4-FFF2-40B4-BE49-F238E27FC236}">
                <a16:creationId xmlns:a16="http://schemas.microsoft.com/office/drawing/2014/main" id="{6D80217E-FE21-2EF0-236D-86EDE1CC0F4B}"/>
              </a:ext>
            </a:extLst>
          </p:cNvPr>
          <p:cNvSpPr/>
          <p:nvPr/>
        </p:nvSpPr>
        <p:spPr>
          <a:xfrm>
            <a:off x="6298019" y="4926017"/>
            <a:ext cx="3930503"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What else…?</a:t>
            </a:r>
          </a:p>
        </p:txBody>
      </p:sp>
      <p:pic>
        <p:nvPicPr>
          <p:cNvPr id="20" name="Picture 19" descr="Be Beyond Borders logo - Two hexagons with turquoise and black lines ">
            <a:extLst>
              <a:ext uri="{FF2B5EF4-FFF2-40B4-BE49-F238E27FC236}">
                <a16:creationId xmlns:a16="http://schemas.microsoft.com/office/drawing/2014/main" id="{6C28140C-09DB-9900-5999-994686C6118C}"/>
              </a:ext>
            </a:extLst>
          </p:cNvPr>
          <p:cNvPicPr>
            <a:picLocks noChangeAspect="1"/>
          </p:cNvPicPr>
          <p:nvPr/>
        </p:nvPicPr>
        <p:blipFill>
          <a:blip r:embed="rId3"/>
          <a:stretch>
            <a:fillRect/>
          </a:stretch>
        </p:blipFill>
        <p:spPr>
          <a:xfrm>
            <a:off x="11134876" y="5800090"/>
            <a:ext cx="918210" cy="918210"/>
          </a:xfrm>
          <a:prstGeom prst="rect">
            <a:avLst/>
          </a:prstGeom>
        </p:spPr>
      </p:pic>
    </p:spTree>
    <p:extLst>
      <p:ext uri="{BB962C8B-B14F-4D97-AF65-F5344CB8AC3E}">
        <p14:creationId xmlns:p14="http://schemas.microsoft.com/office/powerpoint/2010/main" val="404480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274886-19F7-0EA7-1C39-2999978DA6D2}"/>
              </a:ext>
              <a:ext uri="{C183D7F6-B498-43B3-948B-1728B52AA6E4}">
                <adec:decorative xmlns:adec="http://schemas.microsoft.com/office/drawing/2017/decorative" val="1"/>
              </a:ext>
            </a:extLst>
          </p:cNvPr>
          <p:cNvSpPr/>
          <p:nvPr/>
        </p:nvSpPr>
        <p:spPr>
          <a:xfrm>
            <a:off x="469900" y="1866900"/>
            <a:ext cx="11366500" cy="3737947"/>
          </a:xfrm>
          <a:prstGeom prst="rect">
            <a:avLst/>
          </a:prstGeom>
          <a:noFill/>
          <a:ln w="2857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Be Beyond Borders logo - Two hexagons with turquoise and black lines ">
            <a:extLst>
              <a:ext uri="{FF2B5EF4-FFF2-40B4-BE49-F238E27FC236}">
                <a16:creationId xmlns:a16="http://schemas.microsoft.com/office/drawing/2014/main" id="{8BD96DD2-FA39-4AB4-B19C-6C9671DE70EA}"/>
              </a:ext>
            </a:extLst>
          </p:cNvPr>
          <p:cNvPicPr>
            <a:picLocks noChangeAspect="1"/>
          </p:cNvPicPr>
          <p:nvPr/>
        </p:nvPicPr>
        <p:blipFill>
          <a:blip r:embed="rId3"/>
          <a:stretch>
            <a:fillRect/>
          </a:stretch>
        </p:blipFill>
        <p:spPr>
          <a:xfrm>
            <a:off x="11134876" y="5800090"/>
            <a:ext cx="918210" cy="918210"/>
          </a:xfrm>
          <a:prstGeom prst="rect">
            <a:avLst/>
          </a:prstGeom>
        </p:spPr>
      </p:pic>
      <p:sp>
        <p:nvSpPr>
          <p:cNvPr id="13" name="Title 2">
            <a:extLst>
              <a:ext uri="{FF2B5EF4-FFF2-40B4-BE49-F238E27FC236}">
                <a16:creationId xmlns:a16="http://schemas.microsoft.com/office/drawing/2014/main" id="{E32B9C24-220B-F0E9-85FD-081C5E527444}"/>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chemeClr val="accent6">
                      <a:lumMod val="50000"/>
                    </a:schemeClr>
                  </a:solid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‘Reasonable’ adjustments</a:t>
            </a:r>
          </a:p>
        </p:txBody>
      </p:sp>
      <p:sp>
        <p:nvSpPr>
          <p:cNvPr id="14" name="Text Placeholder 3">
            <a:extLst>
              <a:ext uri="{FF2B5EF4-FFF2-40B4-BE49-F238E27FC236}">
                <a16:creationId xmlns:a16="http://schemas.microsoft.com/office/drawing/2014/main" id="{949EAF6A-8634-2C2E-5509-3B3213D109C6}"/>
              </a:ext>
            </a:extLst>
          </p:cNvPr>
          <p:cNvSpPr txBox="1">
            <a:spLocks/>
          </p:cNvSpPr>
          <p:nvPr/>
        </p:nvSpPr>
        <p:spPr>
          <a:xfrm>
            <a:off x="3708588" y="1106535"/>
            <a:ext cx="5259033" cy="328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6">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cs typeface="Calibri" panose="020F0502020204030204" pitchFamily="34" charset="0"/>
              </a:rPr>
              <a:t>What do we mean?</a:t>
            </a:r>
          </a:p>
        </p:txBody>
      </p:sp>
      <p:sp>
        <p:nvSpPr>
          <p:cNvPr id="18" name="TextBox 17">
            <a:extLst>
              <a:ext uri="{FF2B5EF4-FFF2-40B4-BE49-F238E27FC236}">
                <a16:creationId xmlns:a16="http://schemas.microsoft.com/office/drawing/2014/main" id="{F5A933DD-7E55-6E56-9967-6E06FBBD2DEB}"/>
              </a:ext>
            </a:extLst>
          </p:cNvPr>
          <p:cNvSpPr txBox="1"/>
          <p:nvPr/>
        </p:nvSpPr>
        <p:spPr>
          <a:xfrm>
            <a:off x="939800" y="2032000"/>
            <a:ext cx="10528300" cy="3276282"/>
          </a:xfrm>
          <a:prstGeom prst="rect">
            <a:avLst/>
          </a:prstGeom>
          <a:noFill/>
        </p:spPr>
        <p:txBody>
          <a:bodyPr wrap="square" rtlCol="0">
            <a:spAutoFit/>
          </a:bodyPr>
          <a:lstStyle/>
          <a:p>
            <a:pPr marL="457200" indent="-457200">
              <a:lnSpc>
                <a:spcPct val="150000"/>
              </a:lnSpc>
              <a:buClr>
                <a:srgbClr val="008080"/>
              </a:buClr>
              <a:buSzPct val="100000"/>
              <a:buFont typeface="+mj-lt"/>
              <a:buAutoNum type="arabicPeriod"/>
            </a:pPr>
            <a:r>
              <a:rPr lang="en-GB" sz="2000" dirty="0">
                <a:solidFill>
                  <a:srgbClr val="393A33"/>
                </a:solidFill>
                <a:latin typeface="Calibri  "/>
              </a:rPr>
              <a:t>What are the different options to remove or lower the barrier(s) faced? </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What will be the impact for the individual and for the organisation? </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What are the PROs and CONs of both implementing and not implementing the change?</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How effective are each of the options? </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How practical are they? </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What is the cost and value of each? </a:t>
            </a:r>
          </a:p>
          <a:p>
            <a:pPr marL="457200" indent="-457200">
              <a:lnSpc>
                <a:spcPct val="150000"/>
              </a:lnSpc>
              <a:buClr>
                <a:srgbClr val="008080"/>
              </a:buClr>
              <a:buSzPct val="100000"/>
              <a:buFont typeface="+mj-lt"/>
              <a:buAutoNum type="arabicPeriod"/>
            </a:pPr>
            <a:r>
              <a:rPr lang="en-GB" sz="2000" dirty="0">
                <a:solidFill>
                  <a:srgbClr val="393A33"/>
                </a:solidFill>
                <a:latin typeface="Calibri  "/>
              </a:rPr>
              <a:t>What are the resources needed and available in the organisation to take action? </a:t>
            </a:r>
          </a:p>
        </p:txBody>
      </p:sp>
      <p:sp>
        <p:nvSpPr>
          <p:cNvPr id="20" name="Rectangle 19">
            <a:extLst>
              <a:ext uri="{FF2B5EF4-FFF2-40B4-BE49-F238E27FC236}">
                <a16:creationId xmlns:a16="http://schemas.microsoft.com/office/drawing/2014/main" id="{629B6766-EE03-78C6-6532-9452A28CE788}"/>
              </a:ext>
              <a:ext uri="{C183D7F6-B498-43B3-948B-1728B52AA6E4}">
                <adec:decorative xmlns:adec="http://schemas.microsoft.com/office/drawing/2017/decorative" val="1"/>
              </a:ext>
            </a:extLst>
          </p:cNvPr>
          <p:cNvSpPr/>
          <p:nvPr/>
        </p:nvSpPr>
        <p:spPr>
          <a:xfrm>
            <a:off x="469900" y="5914391"/>
            <a:ext cx="10528300" cy="69329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702F93C-0A28-ACCA-23A2-2F812A554D6D}"/>
              </a:ext>
            </a:extLst>
          </p:cNvPr>
          <p:cNvSpPr txBox="1"/>
          <p:nvPr/>
        </p:nvSpPr>
        <p:spPr>
          <a:xfrm>
            <a:off x="673100" y="6036491"/>
            <a:ext cx="9880600" cy="461665"/>
          </a:xfrm>
          <a:prstGeom prst="rect">
            <a:avLst/>
          </a:prstGeom>
          <a:noFill/>
        </p:spPr>
        <p:txBody>
          <a:bodyPr wrap="square" rtlCol="0">
            <a:spAutoFit/>
          </a:bodyPr>
          <a:lstStyle/>
          <a:p>
            <a:pPr algn="ctr"/>
            <a:r>
              <a:rPr lang="en-GB" sz="2400" b="1" dirty="0">
                <a:solidFill>
                  <a:schemeClr val="bg1"/>
                </a:solidFill>
                <a:latin typeface="Calibri  "/>
              </a:rPr>
              <a:t>REACTIVE	 &gt; 	PROACTIVE 	&gt; 	ANTICIPATORY </a:t>
            </a:r>
          </a:p>
        </p:txBody>
      </p:sp>
    </p:spTree>
    <p:extLst>
      <p:ext uri="{BB962C8B-B14F-4D97-AF65-F5344CB8AC3E}">
        <p14:creationId xmlns:p14="http://schemas.microsoft.com/office/powerpoint/2010/main" val="299995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y question marks on black background">
            <a:extLst>
              <a:ext uri="{FF2B5EF4-FFF2-40B4-BE49-F238E27FC236}">
                <a16:creationId xmlns:a16="http://schemas.microsoft.com/office/drawing/2014/main" id="{8265DE79-2505-A2BB-6A28-B8C283FF3D74}"/>
              </a:ext>
            </a:extLst>
          </p:cNvPr>
          <p:cNvPicPr>
            <a:picLocks noChangeAspect="1"/>
          </p:cNvPicPr>
          <p:nvPr/>
        </p:nvPicPr>
        <p:blipFill rotWithShape="1">
          <a:blip r:embed="rId3"/>
          <a:srcRect l="30801" t="37360" r="1449" b="51"/>
          <a:stretch/>
        </p:blipFill>
        <p:spPr>
          <a:xfrm>
            <a:off x="0" y="0"/>
            <a:ext cx="12192000" cy="6858000"/>
          </a:xfrm>
          <a:prstGeom prst="rect">
            <a:avLst/>
          </a:prstGeom>
        </p:spPr>
      </p:pic>
      <p:sp>
        <p:nvSpPr>
          <p:cNvPr id="7" name="Title 6">
            <a:extLst>
              <a:ext uri="{FF2B5EF4-FFF2-40B4-BE49-F238E27FC236}">
                <a16:creationId xmlns:a16="http://schemas.microsoft.com/office/drawing/2014/main" id="{7A8DDD42-D29D-4ECB-A465-13EFA049E83C}"/>
              </a:ext>
            </a:extLst>
          </p:cNvPr>
          <p:cNvSpPr>
            <a:spLocks noGrp="1"/>
          </p:cNvSpPr>
          <p:nvPr>
            <p:ph type="title"/>
          </p:nvPr>
        </p:nvSpPr>
        <p:spPr>
          <a:xfrm>
            <a:off x="493497" y="4932210"/>
            <a:ext cx="9385300" cy="985791"/>
          </a:xfrm>
        </p:spPr>
        <p:txBody>
          <a:bodyPr/>
          <a:lstStyle/>
          <a:p>
            <a:pPr algn="l"/>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HOW?</a:t>
            </a:r>
          </a:p>
        </p:txBody>
      </p:sp>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493497" y="4513517"/>
            <a:ext cx="4773168" cy="365760"/>
          </a:xfrm>
        </p:spPr>
        <p: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IT’S TIME TO Talk about…</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B6A8ACC-08B5-1499-251D-A456F51D8974}"/>
              </a:ext>
              <a:ext uri="{C183D7F6-B498-43B3-948B-1728B52AA6E4}">
                <adec:decorative xmlns:adec="http://schemas.microsoft.com/office/drawing/2017/decorative" val="1"/>
              </a:ext>
            </a:extLst>
          </p:cNvPr>
          <p:cNvSpPr/>
          <p:nvPr/>
        </p:nvSpPr>
        <p:spPr>
          <a:xfrm>
            <a:off x="-71120" y="172720"/>
            <a:ext cx="2438400" cy="1829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Be Beyond Borders logo - Two hexagons with turquoise and black lines ">
            <a:extLst>
              <a:ext uri="{FF2B5EF4-FFF2-40B4-BE49-F238E27FC236}">
                <a16:creationId xmlns:a16="http://schemas.microsoft.com/office/drawing/2014/main" id="{A3F1FA34-0562-55BB-5F43-4F86F734F975}"/>
              </a:ext>
            </a:extLst>
          </p:cNvPr>
          <p:cNvPicPr>
            <a:picLocks noChangeAspect="1"/>
          </p:cNvPicPr>
          <p:nvPr/>
        </p:nvPicPr>
        <p:blipFill>
          <a:blip r:embed="rId4"/>
          <a:stretch>
            <a:fillRect/>
          </a:stretch>
        </p:blipFill>
        <p:spPr>
          <a:xfrm>
            <a:off x="314476" y="177786"/>
            <a:ext cx="1748004" cy="1748004"/>
          </a:xfrm>
          <a:prstGeom prst="rect">
            <a:avLst/>
          </a:prstGeom>
        </p:spPr>
      </p:pic>
    </p:spTree>
    <p:extLst>
      <p:ext uri="{BB962C8B-B14F-4D97-AF65-F5344CB8AC3E}">
        <p14:creationId xmlns:p14="http://schemas.microsoft.com/office/powerpoint/2010/main" val="394047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29BF5-1000-1EA4-E976-DB89774CE1B4}"/>
              </a:ext>
            </a:extLst>
          </p:cNvPr>
          <p:cNvSpPr/>
          <p:nvPr/>
        </p:nvSpPr>
        <p:spPr>
          <a:xfrm>
            <a:off x="1741377" y="1997215"/>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I didn’t know I could</a:t>
            </a:r>
          </a:p>
        </p:txBody>
      </p:sp>
      <p:sp>
        <p:nvSpPr>
          <p:cNvPr id="6" name="Rectangle 5">
            <a:extLst>
              <a:ext uri="{FF2B5EF4-FFF2-40B4-BE49-F238E27FC236}">
                <a16:creationId xmlns:a16="http://schemas.microsoft.com/office/drawing/2014/main" id="{677179E0-3098-F975-DC25-A7C4F7D09F9C}"/>
              </a:ext>
            </a:extLst>
          </p:cNvPr>
          <p:cNvSpPr/>
          <p:nvPr/>
        </p:nvSpPr>
        <p:spPr>
          <a:xfrm>
            <a:off x="6298019" y="1997215"/>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What will people think/ say?</a:t>
            </a:r>
          </a:p>
        </p:txBody>
      </p:sp>
      <p:sp>
        <p:nvSpPr>
          <p:cNvPr id="7" name="Rectangle 6">
            <a:extLst>
              <a:ext uri="{FF2B5EF4-FFF2-40B4-BE49-F238E27FC236}">
                <a16:creationId xmlns:a16="http://schemas.microsoft.com/office/drawing/2014/main" id="{FD0A6749-8191-49C6-FE6D-6D65C395A91F}"/>
              </a:ext>
            </a:extLst>
          </p:cNvPr>
          <p:cNvSpPr/>
          <p:nvPr/>
        </p:nvSpPr>
        <p:spPr>
          <a:xfrm>
            <a:off x="1741377" y="3461616"/>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Will it impact my career progression?</a:t>
            </a:r>
          </a:p>
        </p:txBody>
      </p:sp>
      <p:sp>
        <p:nvSpPr>
          <p:cNvPr id="8" name="Rectangle 7">
            <a:extLst>
              <a:ext uri="{FF2B5EF4-FFF2-40B4-BE49-F238E27FC236}">
                <a16:creationId xmlns:a16="http://schemas.microsoft.com/office/drawing/2014/main" id="{06822873-A3FA-0B1F-C027-D99420215EEB}"/>
              </a:ext>
            </a:extLst>
          </p:cNvPr>
          <p:cNvSpPr/>
          <p:nvPr/>
        </p:nvSpPr>
        <p:spPr>
          <a:xfrm>
            <a:off x="6298019" y="3461616"/>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I have no idea what to ask for</a:t>
            </a:r>
          </a:p>
        </p:txBody>
      </p:sp>
      <p:sp>
        <p:nvSpPr>
          <p:cNvPr id="9" name="Rectangle 8">
            <a:extLst>
              <a:ext uri="{FF2B5EF4-FFF2-40B4-BE49-F238E27FC236}">
                <a16:creationId xmlns:a16="http://schemas.microsoft.com/office/drawing/2014/main" id="{3EF23362-FA74-D103-2651-0A0585682DE4}"/>
              </a:ext>
            </a:extLst>
          </p:cNvPr>
          <p:cNvSpPr/>
          <p:nvPr/>
        </p:nvSpPr>
        <p:spPr>
          <a:xfrm>
            <a:off x="1741376" y="4926017"/>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What if I ask and then </a:t>
            </a:r>
          </a:p>
          <a:p>
            <a:pPr algn="ctr"/>
            <a:r>
              <a:rPr lang="en-GB" sz="2400" b="1" dirty="0">
                <a:latin typeface="Calibri  "/>
              </a:rPr>
              <a:t>nothing happens?</a:t>
            </a:r>
          </a:p>
        </p:txBody>
      </p:sp>
      <p:sp>
        <p:nvSpPr>
          <p:cNvPr id="10" name="Rectangle 9">
            <a:extLst>
              <a:ext uri="{FF2B5EF4-FFF2-40B4-BE49-F238E27FC236}">
                <a16:creationId xmlns:a16="http://schemas.microsoft.com/office/drawing/2014/main" id="{730922D2-9820-3A96-1A7A-A07D04EE7F6C}"/>
              </a:ext>
            </a:extLst>
          </p:cNvPr>
          <p:cNvSpPr/>
          <p:nvPr/>
        </p:nvSpPr>
        <p:spPr>
          <a:xfrm>
            <a:off x="6298019" y="4926017"/>
            <a:ext cx="4357281" cy="1327211"/>
          </a:xfrm>
          <a:prstGeom prst="rect">
            <a:avLst/>
          </a:prstGeom>
          <a:solidFill>
            <a:srgbClr val="0080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
              </a:rPr>
              <a:t>What else…?</a:t>
            </a:r>
          </a:p>
        </p:txBody>
      </p:sp>
      <p:sp>
        <p:nvSpPr>
          <p:cNvPr id="17" name="Title 2">
            <a:extLst>
              <a:ext uri="{FF2B5EF4-FFF2-40B4-BE49-F238E27FC236}">
                <a16:creationId xmlns:a16="http://schemas.microsoft.com/office/drawing/2014/main" id="{66E18581-35AA-BF75-F98E-649F06199000}"/>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chemeClr val="accent6">
                      <a:lumMod val="50000"/>
                    </a:schemeClr>
                  </a:solid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Asking is challenging</a:t>
            </a:r>
          </a:p>
        </p:txBody>
      </p:sp>
      <p:sp>
        <p:nvSpPr>
          <p:cNvPr id="18" name="Text Placeholder 3">
            <a:extLst>
              <a:ext uri="{FF2B5EF4-FFF2-40B4-BE49-F238E27FC236}">
                <a16:creationId xmlns:a16="http://schemas.microsoft.com/office/drawing/2014/main" id="{17DCCC3E-AE8D-BF70-AF1D-DFFFBA44A3CD}"/>
              </a:ext>
            </a:extLst>
          </p:cNvPr>
          <p:cNvSpPr txBox="1">
            <a:spLocks/>
          </p:cNvSpPr>
          <p:nvPr/>
        </p:nvSpPr>
        <p:spPr>
          <a:xfrm>
            <a:off x="3708588" y="1106535"/>
            <a:ext cx="5259033" cy="328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6">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cs typeface="Calibri" panose="020F0502020204030204" pitchFamily="34" charset="0"/>
              </a:rPr>
              <a:t>Why so many of us don’t ask</a:t>
            </a:r>
          </a:p>
        </p:txBody>
      </p:sp>
      <p:pic>
        <p:nvPicPr>
          <p:cNvPr id="19" name="Picture 18" descr="Be Beyond Borders logo - Two hexagons with turquoise and black lines ">
            <a:extLst>
              <a:ext uri="{FF2B5EF4-FFF2-40B4-BE49-F238E27FC236}">
                <a16:creationId xmlns:a16="http://schemas.microsoft.com/office/drawing/2014/main" id="{B04101F7-AACE-2D60-4D58-69BA48F0B98C}"/>
              </a:ext>
            </a:extLst>
          </p:cNvPr>
          <p:cNvPicPr>
            <a:picLocks noChangeAspect="1"/>
          </p:cNvPicPr>
          <p:nvPr/>
        </p:nvPicPr>
        <p:blipFill>
          <a:blip r:embed="rId2"/>
          <a:stretch>
            <a:fillRect/>
          </a:stretch>
        </p:blipFill>
        <p:spPr>
          <a:xfrm>
            <a:off x="11134876" y="5800090"/>
            <a:ext cx="918210" cy="918210"/>
          </a:xfrm>
          <a:prstGeom prst="rect">
            <a:avLst/>
          </a:prstGeom>
        </p:spPr>
      </p:pic>
    </p:spTree>
    <p:extLst>
      <p:ext uri="{BB962C8B-B14F-4D97-AF65-F5344CB8AC3E}">
        <p14:creationId xmlns:p14="http://schemas.microsoft.com/office/powerpoint/2010/main" val="329795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7BFB40B-2629-92B2-CD1F-BBFF3675B871}"/>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chemeClr val="accent6">
                      <a:lumMod val="50000"/>
                    </a:schemeClr>
                  </a:solid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 useful framework</a:t>
            </a:r>
          </a:p>
        </p:txBody>
      </p:sp>
      <p:sp>
        <p:nvSpPr>
          <p:cNvPr id="12" name="Text Placeholder 3">
            <a:extLst>
              <a:ext uri="{FF2B5EF4-FFF2-40B4-BE49-F238E27FC236}">
                <a16:creationId xmlns:a16="http://schemas.microsoft.com/office/drawing/2014/main" id="{12E026E8-CEB4-2FC6-D8F7-CF590AC315F3}"/>
              </a:ext>
            </a:extLst>
          </p:cNvPr>
          <p:cNvSpPr txBox="1">
            <a:spLocks/>
          </p:cNvSpPr>
          <p:nvPr/>
        </p:nvSpPr>
        <p:spPr>
          <a:xfrm>
            <a:off x="3708588" y="1106535"/>
            <a:ext cx="5259033" cy="328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6">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cs typeface="Calibri" panose="020F0502020204030204" pitchFamily="34" charset="0"/>
              </a:rPr>
              <a:t>To prepare the conversation</a:t>
            </a:r>
          </a:p>
        </p:txBody>
      </p:sp>
      <p:sp>
        <p:nvSpPr>
          <p:cNvPr id="14" name="Rectangle 13">
            <a:extLst>
              <a:ext uri="{FF2B5EF4-FFF2-40B4-BE49-F238E27FC236}">
                <a16:creationId xmlns:a16="http://schemas.microsoft.com/office/drawing/2014/main" id="{2F32A435-A400-BC6F-36FF-5A0A00CEE938}"/>
              </a:ext>
              <a:ext uri="{C183D7F6-B498-43B3-948B-1728B52AA6E4}">
                <adec:decorative xmlns:adec="http://schemas.microsoft.com/office/drawing/2017/decorative" val="1"/>
              </a:ext>
            </a:extLst>
          </p:cNvPr>
          <p:cNvSpPr/>
          <p:nvPr/>
        </p:nvSpPr>
        <p:spPr>
          <a:xfrm>
            <a:off x="469900" y="2082800"/>
            <a:ext cx="11366500" cy="3737947"/>
          </a:xfrm>
          <a:prstGeom prst="rect">
            <a:avLst/>
          </a:prstGeom>
          <a:noFill/>
          <a:ln w="28575">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79F274A-FC1A-E2D5-C2FE-9E6615FCACBD}"/>
              </a:ext>
            </a:extLst>
          </p:cNvPr>
          <p:cNvSpPr txBox="1"/>
          <p:nvPr/>
        </p:nvSpPr>
        <p:spPr>
          <a:xfrm>
            <a:off x="939800" y="2387600"/>
            <a:ext cx="10528300" cy="3276282"/>
          </a:xfrm>
          <a:prstGeom prst="rect">
            <a:avLst/>
          </a:prstGeom>
          <a:noFill/>
        </p:spPr>
        <p:txBody>
          <a:bodyPr wrap="square" rtlCol="0">
            <a:spAutoFit/>
          </a:bodyPr>
          <a:lstStyle/>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DESCRIBE </a:t>
            </a:r>
            <a:r>
              <a:rPr lang="en-GB" sz="2000" dirty="0">
                <a:solidFill>
                  <a:srgbClr val="393A33"/>
                </a:solidFill>
                <a:latin typeface="Calibri  "/>
              </a:rPr>
              <a:t>the current situation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EXPRESS </a:t>
            </a:r>
            <a:r>
              <a:rPr lang="en-GB" sz="2000" dirty="0">
                <a:solidFill>
                  <a:srgbClr val="393A33"/>
                </a:solidFill>
                <a:latin typeface="Calibri  "/>
              </a:rPr>
              <a:t>your feelings and opinions about the situation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ASSERT </a:t>
            </a:r>
            <a:r>
              <a:rPr lang="en-GB" sz="2000" dirty="0">
                <a:solidFill>
                  <a:srgbClr val="393A33"/>
                </a:solidFill>
                <a:latin typeface="Calibri  "/>
              </a:rPr>
              <a:t>yourself by asking what you want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REINFORCE </a:t>
            </a:r>
            <a:r>
              <a:rPr lang="en-GB" sz="2000" dirty="0">
                <a:solidFill>
                  <a:srgbClr val="393A33"/>
                </a:solidFill>
                <a:latin typeface="Calibri  "/>
              </a:rPr>
              <a:t>by explaining the positive effects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MINDFUL </a:t>
            </a:r>
            <a:r>
              <a:rPr lang="en-GB" sz="2000" dirty="0">
                <a:solidFill>
                  <a:srgbClr val="393A33"/>
                </a:solidFill>
                <a:latin typeface="Calibri  "/>
              </a:rPr>
              <a:t>by staying focused on your goals</a:t>
            </a:r>
            <a:r>
              <a:rPr lang="en-GB" sz="2000" b="1" dirty="0">
                <a:solidFill>
                  <a:srgbClr val="008080"/>
                </a:solidFill>
                <a:latin typeface="Calibri  "/>
              </a:rPr>
              <a:t>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APPEAR </a:t>
            </a:r>
            <a:r>
              <a:rPr lang="en-GB" sz="2000" dirty="0">
                <a:solidFill>
                  <a:srgbClr val="393A33"/>
                </a:solidFill>
                <a:latin typeface="Calibri  "/>
              </a:rPr>
              <a:t>confident, effective, and competent </a:t>
            </a:r>
          </a:p>
          <a:p>
            <a:pPr marL="342900" indent="-342900">
              <a:lnSpc>
                <a:spcPct val="150000"/>
              </a:lnSpc>
              <a:buClr>
                <a:srgbClr val="008080"/>
              </a:buClr>
              <a:buSzPct val="100000"/>
              <a:buFont typeface="Arial" panose="020B0604020202020204" pitchFamily="34" charset="0"/>
              <a:buChar char="•"/>
            </a:pPr>
            <a:r>
              <a:rPr lang="en-GB" sz="2000" b="1" dirty="0">
                <a:solidFill>
                  <a:srgbClr val="008080"/>
                </a:solidFill>
                <a:latin typeface="Calibri  "/>
              </a:rPr>
              <a:t>NEGOTIATE </a:t>
            </a:r>
            <a:r>
              <a:rPr lang="en-GB" sz="2000" dirty="0">
                <a:solidFill>
                  <a:srgbClr val="393A33"/>
                </a:solidFill>
                <a:latin typeface="Calibri  "/>
              </a:rPr>
              <a:t>being willing to give and get</a:t>
            </a:r>
          </a:p>
        </p:txBody>
      </p:sp>
      <p:sp>
        <p:nvSpPr>
          <p:cNvPr id="18" name="Rectangle 17">
            <a:extLst>
              <a:ext uri="{FF2B5EF4-FFF2-40B4-BE49-F238E27FC236}">
                <a16:creationId xmlns:a16="http://schemas.microsoft.com/office/drawing/2014/main" id="{AFC6E0E8-4A0A-3818-C462-93A512274B50}"/>
              </a:ext>
              <a:ext uri="{C183D7F6-B498-43B3-948B-1728B52AA6E4}">
                <adec:decorative xmlns:adec="http://schemas.microsoft.com/office/drawing/2017/decorative" val="1"/>
              </a:ext>
            </a:extLst>
          </p:cNvPr>
          <p:cNvSpPr/>
          <p:nvPr/>
        </p:nvSpPr>
        <p:spPr>
          <a:xfrm>
            <a:off x="606576" y="1723533"/>
            <a:ext cx="10528300" cy="69329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26F21BC-B629-AC7A-AEB9-AB9181E07987}"/>
              </a:ext>
            </a:extLst>
          </p:cNvPr>
          <p:cNvSpPr txBox="1"/>
          <p:nvPr/>
        </p:nvSpPr>
        <p:spPr>
          <a:xfrm>
            <a:off x="809776" y="1845633"/>
            <a:ext cx="9880600" cy="461665"/>
          </a:xfrm>
          <a:prstGeom prst="rect">
            <a:avLst/>
          </a:prstGeom>
          <a:noFill/>
        </p:spPr>
        <p:txBody>
          <a:bodyPr wrap="square" rtlCol="0">
            <a:spAutoFit/>
          </a:bodyPr>
          <a:lstStyle/>
          <a:p>
            <a:pPr algn="ctr"/>
            <a:r>
              <a:rPr lang="en-GB" sz="2400" b="1" dirty="0">
                <a:solidFill>
                  <a:schemeClr val="bg1"/>
                </a:solidFill>
                <a:latin typeface="Calibri  "/>
              </a:rPr>
              <a:t>DEARMAN</a:t>
            </a:r>
          </a:p>
        </p:txBody>
      </p:sp>
      <p:pic>
        <p:nvPicPr>
          <p:cNvPr id="22" name="Picture 21" descr="Be Beyond Borders logo - Two hexagons with turquoise and black lines ">
            <a:extLst>
              <a:ext uri="{FF2B5EF4-FFF2-40B4-BE49-F238E27FC236}">
                <a16:creationId xmlns:a16="http://schemas.microsoft.com/office/drawing/2014/main" id="{C6D7105F-5A81-5D1E-E58C-F0C1B24CD4CB}"/>
              </a:ext>
            </a:extLst>
          </p:cNvPr>
          <p:cNvPicPr>
            <a:picLocks noChangeAspect="1"/>
          </p:cNvPicPr>
          <p:nvPr/>
        </p:nvPicPr>
        <p:blipFill>
          <a:blip r:embed="rId3"/>
          <a:stretch>
            <a:fillRect/>
          </a:stretch>
        </p:blipFill>
        <p:spPr>
          <a:xfrm>
            <a:off x="11134876" y="5800090"/>
            <a:ext cx="918210" cy="918210"/>
          </a:xfrm>
          <a:prstGeom prst="rect">
            <a:avLst/>
          </a:prstGeom>
        </p:spPr>
      </p:pic>
    </p:spTree>
    <p:extLst>
      <p:ext uri="{BB962C8B-B14F-4D97-AF65-F5344CB8AC3E}">
        <p14:creationId xmlns:p14="http://schemas.microsoft.com/office/powerpoint/2010/main" val="81804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7BFB40B-2629-92B2-CD1F-BBFF3675B871}"/>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rgbClr val="0989B1">
                      <a:lumMod val="50000"/>
                    </a:srgbClr>
                  </a:solidFill>
                </a:ln>
                <a:solidFill>
                  <a:srgbClr val="02967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And for Leaders</a:t>
            </a:r>
          </a:p>
        </p:txBody>
      </p:sp>
      <p:sp>
        <p:nvSpPr>
          <p:cNvPr id="12" name="Text Placeholder 3">
            <a:extLst>
              <a:ext uri="{FF2B5EF4-FFF2-40B4-BE49-F238E27FC236}">
                <a16:creationId xmlns:a16="http://schemas.microsoft.com/office/drawing/2014/main" id="{12E026E8-CEB4-2FC6-D8F7-CF590AC315F3}"/>
              </a:ext>
            </a:extLst>
          </p:cNvPr>
          <p:cNvSpPr txBox="1">
            <a:spLocks/>
          </p:cNvSpPr>
          <p:nvPr/>
        </p:nvSpPr>
        <p:spPr>
          <a:xfrm>
            <a:off x="3708588" y="1106535"/>
            <a:ext cx="5259033" cy="328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all" spc="100" baseline="0">
                <a:solidFill>
                  <a:schemeClr val="accent6">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all" spc="100" normalizeH="0" baseline="0" noProof="0" dirty="0">
                <a:ln>
                  <a:noFill/>
                </a:ln>
                <a:solidFill>
                  <a:srgbClr val="0989B1">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Safe space and open dialogue</a:t>
            </a:r>
          </a:p>
        </p:txBody>
      </p:sp>
      <p:sp>
        <p:nvSpPr>
          <p:cNvPr id="3" name="Google Shape;355;g2555ee08eac_0_1675">
            <a:extLst>
              <a:ext uri="{FF2B5EF4-FFF2-40B4-BE49-F238E27FC236}">
                <a16:creationId xmlns:a16="http://schemas.microsoft.com/office/drawing/2014/main" id="{B7774C97-AE6C-48AB-0E1A-867329D9C62D}"/>
              </a:ext>
              <a:ext uri="{C183D7F6-B498-43B3-948B-1728B52AA6E4}">
                <adec:decorative xmlns:adec="http://schemas.microsoft.com/office/drawing/2017/decorative" val="1"/>
              </a:ext>
            </a:extLst>
          </p:cNvPr>
          <p:cNvSpPr/>
          <p:nvPr/>
        </p:nvSpPr>
        <p:spPr>
          <a:xfrm>
            <a:off x="6096000" y="1675556"/>
            <a:ext cx="6469325" cy="5180809"/>
          </a:xfrm>
          <a:prstGeom prst="flowChartExtract">
            <a:avLst/>
          </a:prstGeom>
          <a:solidFill>
            <a:srgbClr val="00808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cxnSp>
        <p:nvCxnSpPr>
          <p:cNvPr id="4" name="Google Shape;356;g2555ee08eac_0_1675">
            <a:extLst>
              <a:ext uri="{FF2B5EF4-FFF2-40B4-BE49-F238E27FC236}">
                <a16:creationId xmlns:a16="http://schemas.microsoft.com/office/drawing/2014/main" id="{C2757E30-57B2-D786-8B67-056518E9BA73}"/>
              </a:ext>
              <a:ext uri="{C183D7F6-B498-43B3-948B-1728B52AA6E4}">
                <adec:decorative xmlns:adec="http://schemas.microsoft.com/office/drawing/2017/decorative" val="1"/>
              </a:ext>
            </a:extLst>
          </p:cNvPr>
          <p:cNvCxnSpPr/>
          <p:nvPr/>
        </p:nvCxnSpPr>
        <p:spPr>
          <a:xfrm flipH="1">
            <a:off x="6530624" y="5579440"/>
            <a:ext cx="5517300" cy="19500"/>
          </a:xfrm>
          <a:prstGeom prst="straightConnector1">
            <a:avLst/>
          </a:prstGeom>
          <a:noFill/>
          <a:ln w="38100" cap="flat" cmpd="sng">
            <a:solidFill>
              <a:schemeClr val="lt1"/>
            </a:solidFill>
            <a:prstDash val="dashDot"/>
            <a:round/>
            <a:headEnd type="none" w="med" len="med"/>
            <a:tailEnd type="none" w="med" len="med"/>
          </a:ln>
        </p:spPr>
      </p:cxnSp>
      <p:sp>
        <p:nvSpPr>
          <p:cNvPr id="5" name="Google Shape;357;g2555ee08eac_0_1675">
            <a:extLst>
              <a:ext uri="{FF2B5EF4-FFF2-40B4-BE49-F238E27FC236}">
                <a16:creationId xmlns:a16="http://schemas.microsoft.com/office/drawing/2014/main" id="{A418A282-77F8-CB9A-0312-EC8A0DF06524}"/>
              </a:ext>
            </a:extLst>
          </p:cNvPr>
          <p:cNvSpPr txBox="1"/>
          <p:nvPr/>
        </p:nvSpPr>
        <p:spPr>
          <a:xfrm>
            <a:off x="7349012" y="6167624"/>
            <a:ext cx="3963300" cy="71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EEEDE6"/>
                </a:solidFill>
                <a:latin typeface="Gotham"/>
                <a:ea typeface="+mj-ea"/>
                <a:cs typeface="+mj-cs"/>
              </a:rPr>
              <a:t>AWARENESS</a:t>
            </a:r>
          </a:p>
        </p:txBody>
      </p:sp>
      <p:sp>
        <p:nvSpPr>
          <p:cNvPr id="6" name="Google Shape;358;g2555ee08eac_0_1675">
            <a:extLst>
              <a:ext uri="{FF2B5EF4-FFF2-40B4-BE49-F238E27FC236}">
                <a16:creationId xmlns:a16="http://schemas.microsoft.com/office/drawing/2014/main" id="{EB439FB0-9BA5-205D-3578-EE506A92CBC7}"/>
              </a:ext>
            </a:extLst>
          </p:cNvPr>
          <p:cNvSpPr txBox="1"/>
          <p:nvPr/>
        </p:nvSpPr>
        <p:spPr>
          <a:xfrm>
            <a:off x="7349374" y="4843198"/>
            <a:ext cx="3963300" cy="718800"/>
          </a:xfrm>
          <a:prstGeom prst="rect">
            <a:avLst/>
          </a:prstGeom>
          <a:noFill/>
          <a:ln>
            <a:noFill/>
          </a:ln>
        </p:spPr>
        <p:txBody>
          <a:bodyPr spcFirstLastPara="1" wrap="square" lIns="91425" tIns="91425" rIns="91425" bIns="91425" anchor="t" anchorCtr="0">
            <a:noAutofit/>
          </a:bodyPr>
          <a:lstStyle>
            <a:defPPr>
              <a:defRPr lang="en-US"/>
            </a:defPPr>
            <a:lvl1pPr lvl="0" indent="0" algn="ctr">
              <a:spcBef>
                <a:spcPts val="0"/>
              </a:spcBef>
              <a:spcAft>
                <a:spcPts val="0"/>
              </a:spcAft>
              <a:buNone/>
              <a:defRPr sz="2800" b="1">
                <a:solidFill>
                  <a:srgbClr val="EEEDE6"/>
                </a:solidFill>
                <a:latin typeface="Gotham"/>
                <a:ea typeface="+mj-ea"/>
                <a:cs typeface="+mj-cs"/>
              </a:defRPr>
            </a:lvl1pPr>
          </a:lstStyle>
          <a:p>
            <a:r>
              <a:rPr lang="en-US" sz="2400" dirty="0"/>
              <a:t>ACCEPTANCE</a:t>
            </a:r>
          </a:p>
        </p:txBody>
      </p:sp>
      <p:sp>
        <p:nvSpPr>
          <p:cNvPr id="7" name="Google Shape;359;g2555ee08eac_0_1675">
            <a:extLst>
              <a:ext uri="{FF2B5EF4-FFF2-40B4-BE49-F238E27FC236}">
                <a16:creationId xmlns:a16="http://schemas.microsoft.com/office/drawing/2014/main" id="{40E85972-9DB5-75F8-ADFE-433361194905}"/>
              </a:ext>
            </a:extLst>
          </p:cNvPr>
          <p:cNvSpPr txBox="1"/>
          <p:nvPr/>
        </p:nvSpPr>
        <p:spPr>
          <a:xfrm>
            <a:off x="7349374" y="3412315"/>
            <a:ext cx="3963300" cy="718800"/>
          </a:xfrm>
          <a:prstGeom prst="rect">
            <a:avLst/>
          </a:prstGeom>
          <a:noFill/>
          <a:ln>
            <a:noFill/>
          </a:ln>
        </p:spPr>
        <p:txBody>
          <a:bodyPr spcFirstLastPara="1" wrap="square" lIns="91425" tIns="91425" rIns="91425" bIns="91425" anchor="t" anchorCtr="0">
            <a:noAutofit/>
          </a:bodyPr>
          <a:lstStyle>
            <a:defPPr>
              <a:defRPr lang="en-US"/>
            </a:defPPr>
            <a:lvl1pPr lvl="0" indent="0" algn="ctr">
              <a:spcBef>
                <a:spcPts val="0"/>
              </a:spcBef>
              <a:spcAft>
                <a:spcPts val="0"/>
              </a:spcAft>
              <a:buNone/>
              <a:defRPr sz="2800" b="1">
                <a:solidFill>
                  <a:srgbClr val="EEEDE6"/>
                </a:solidFill>
                <a:latin typeface="Gotham"/>
                <a:ea typeface="+mj-ea"/>
                <a:cs typeface="+mj-cs"/>
              </a:defRPr>
            </a:lvl1pPr>
          </a:lstStyle>
          <a:p>
            <a:r>
              <a:rPr lang="en-US" sz="2400" dirty="0"/>
              <a:t>APPRECIATION</a:t>
            </a:r>
            <a:endParaRPr lang="en-US" dirty="0"/>
          </a:p>
        </p:txBody>
      </p:sp>
      <p:cxnSp>
        <p:nvCxnSpPr>
          <p:cNvPr id="8" name="Google Shape;360;g2555ee08eac_0_1675">
            <a:extLst>
              <a:ext uri="{FF2B5EF4-FFF2-40B4-BE49-F238E27FC236}">
                <a16:creationId xmlns:a16="http://schemas.microsoft.com/office/drawing/2014/main" id="{EC2E84EA-F77F-632A-9C4B-A27EBE7B19C1}"/>
              </a:ext>
              <a:ext uri="{C183D7F6-B498-43B3-948B-1728B52AA6E4}">
                <adec:decorative xmlns:adec="http://schemas.microsoft.com/office/drawing/2017/decorative" val="1"/>
              </a:ext>
            </a:extLst>
          </p:cNvPr>
          <p:cNvCxnSpPr/>
          <p:nvPr/>
        </p:nvCxnSpPr>
        <p:spPr>
          <a:xfrm rot="10800000">
            <a:off x="7210374" y="4138765"/>
            <a:ext cx="4041000" cy="0"/>
          </a:xfrm>
          <a:prstGeom prst="straightConnector1">
            <a:avLst/>
          </a:prstGeom>
          <a:noFill/>
          <a:ln w="38100" cap="flat" cmpd="sng">
            <a:solidFill>
              <a:schemeClr val="lt1"/>
            </a:solidFill>
            <a:prstDash val="dashDot"/>
            <a:round/>
            <a:headEnd type="none" w="med" len="med"/>
            <a:tailEnd type="none" w="med" len="med"/>
          </a:ln>
        </p:spPr>
      </p:cxnSp>
      <p:sp>
        <p:nvSpPr>
          <p:cNvPr id="9" name="TextBox 8">
            <a:extLst>
              <a:ext uri="{FF2B5EF4-FFF2-40B4-BE49-F238E27FC236}">
                <a16:creationId xmlns:a16="http://schemas.microsoft.com/office/drawing/2014/main" id="{FE8B1EDC-BDB2-14D8-6AD2-D78CF3EB8A6B}"/>
              </a:ext>
            </a:extLst>
          </p:cNvPr>
          <p:cNvSpPr txBox="1"/>
          <p:nvPr/>
        </p:nvSpPr>
        <p:spPr>
          <a:xfrm>
            <a:off x="811386" y="1955800"/>
            <a:ext cx="5517300" cy="4401205"/>
          </a:xfrm>
          <a:prstGeom prst="rect">
            <a:avLst/>
          </a:prstGeom>
          <a:noFill/>
        </p:spPr>
        <p:txBody>
          <a:bodyPr wrap="square" rtlCol="0">
            <a:spAutoFit/>
          </a:bodyPr>
          <a:lstStyle/>
          <a:p>
            <a:pPr marL="457200" indent="-457200">
              <a:buClr>
                <a:srgbClr val="008080"/>
              </a:buClr>
              <a:buFont typeface="+mj-lt"/>
              <a:buAutoNum type="arabicPeriod"/>
            </a:pPr>
            <a:r>
              <a:rPr lang="en-GB" sz="2000" dirty="0">
                <a:solidFill>
                  <a:srgbClr val="393A33"/>
                </a:solidFill>
                <a:latin typeface="Calibri  "/>
              </a:rPr>
              <a:t>Create and foster </a:t>
            </a:r>
            <a:r>
              <a:rPr lang="en-GB" sz="2000" b="1" dirty="0">
                <a:solidFill>
                  <a:srgbClr val="393A33"/>
                </a:solidFill>
                <a:latin typeface="Calibri  "/>
              </a:rPr>
              <a:t>safe spaces</a:t>
            </a:r>
          </a:p>
          <a:p>
            <a:pPr marL="457200" indent="-457200">
              <a:buClr>
                <a:srgbClr val="008080"/>
              </a:buClr>
              <a:buFont typeface="+mj-lt"/>
              <a:buAutoNum type="arabicPeriod"/>
            </a:pPr>
            <a:endParaRPr lang="en-GB" sz="2000" dirty="0">
              <a:solidFill>
                <a:srgbClr val="393A33"/>
              </a:solidFill>
              <a:latin typeface="Calibri  "/>
            </a:endParaRPr>
          </a:p>
          <a:p>
            <a:pPr marL="457200" indent="-457200">
              <a:buClr>
                <a:srgbClr val="008080"/>
              </a:buClr>
              <a:buFont typeface="+mj-lt"/>
              <a:buAutoNum type="arabicPeriod"/>
            </a:pPr>
            <a:r>
              <a:rPr lang="en-GB" sz="2000" dirty="0">
                <a:solidFill>
                  <a:srgbClr val="393A33"/>
                </a:solidFill>
                <a:latin typeface="Calibri  "/>
              </a:rPr>
              <a:t>Have </a:t>
            </a:r>
            <a:r>
              <a:rPr lang="en-GB" sz="2000" b="1" dirty="0">
                <a:solidFill>
                  <a:srgbClr val="393A33"/>
                </a:solidFill>
                <a:latin typeface="Calibri  "/>
              </a:rPr>
              <a:t>conversations individually and collectively </a:t>
            </a:r>
            <a:r>
              <a:rPr lang="en-GB" sz="2000" dirty="0">
                <a:solidFill>
                  <a:srgbClr val="393A33"/>
                </a:solidFill>
                <a:latin typeface="Calibri  "/>
              </a:rPr>
              <a:t>with everyone in your team about preferred ways of working and communicating </a:t>
            </a:r>
          </a:p>
          <a:p>
            <a:pPr marL="457200" indent="-457200">
              <a:buClr>
                <a:srgbClr val="008080"/>
              </a:buClr>
              <a:buFont typeface="+mj-lt"/>
              <a:buAutoNum type="arabicPeriod"/>
            </a:pPr>
            <a:endParaRPr lang="en-GB" sz="2000" dirty="0">
              <a:solidFill>
                <a:srgbClr val="393A33"/>
              </a:solidFill>
              <a:latin typeface="Calibri  "/>
            </a:endParaRPr>
          </a:p>
          <a:p>
            <a:pPr marL="457200" indent="-457200">
              <a:buClr>
                <a:srgbClr val="008080"/>
              </a:buClr>
              <a:buFont typeface="+mj-lt"/>
              <a:buAutoNum type="arabicPeriod"/>
            </a:pPr>
            <a:r>
              <a:rPr lang="en-GB" sz="2000" b="1" dirty="0">
                <a:solidFill>
                  <a:srgbClr val="393A33"/>
                </a:solidFill>
                <a:latin typeface="Calibri  "/>
              </a:rPr>
              <a:t>Offer and implement </a:t>
            </a:r>
            <a:r>
              <a:rPr lang="en-GB" sz="2000" dirty="0">
                <a:solidFill>
                  <a:srgbClr val="393A33"/>
                </a:solidFill>
                <a:latin typeface="Calibri  "/>
              </a:rPr>
              <a:t>reasonable adjustments systematically and in an anticipatory manner</a:t>
            </a:r>
          </a:p>
          <a:p>
            <a:pPr marL="457200" indent="-457200">
              <a:buClr>
                <a:srgbClr val="008080"/>
              </a:buClr>
              <a:buFont typeface="+mj-lt"/>
              <a:buAutoNum type="arabicPeriod"/>
            </a:pPr>
            <a:endParaRPr lang="en-GB" sz="2000" dirty="0">
              <a:solidFill>
                <a:srgbClr val="393A33"/>
              </a:solidFill>
              <a:latin typeface="Calibri  "/>
            </a:endParaRPr>
          </a:p>
          <a:p>
            <a:pPr marL="457200" indent="-457200">
              <a:buClr>
                <a:srgbClr val="008080"/>
              </a:buClr>
              <a:buFont typeface="+mj-lt"/>
              <a:buAutoNum type="arabicPeriod"/>
            </a:pPr>
            <a:r>
              <a:rPr lang="en-GB" sz="2000" dirty="0">
                <a:solidFill>
                  <a:srgbClr val="393A33"/>
                </a:solidFill>
                <a:latin typeface="Calibri  "/>
              </a:rPr>
              <a:t>Adopt a </a:t>
            </a:r>
            <a:r>
              <a:rPr lang="en-GB" sz="2000" b="1" dirty="0">
                <a:solidFill>
                  <a:srgbClr val="393A33"/>
                </a:solidFill>
                <a:latin typeface="Calibri  "/>
              </a:rPr>
              <a:t>strength and performance-based </a:t>
            </a:r>
            <a:r>
              <a:rPr lang="en-GB" sz="2000" dirty="0">
                <a:solidFill>
                  <a:srgbClr val="393A33"/>
                </a:solidFill>
                <a:latin typeface="Calibri  "/>
              </a:rPr>
              <a:t>approach vs. deficit and presence-based   </a:t>
            </a:r>
          </a:p>
          <a:p>
            <a:pPr marL="457200" indent="-457200">
              <a:buClr>
                <a:srgbClr val="008080"/>
              </a:buClr>
              <a:buFont typeface="+mj-lt"/>
              <a:buAutoNum type="arabicPeriod"/>
            </a:pPr>
            <a:endParaRPr lang="en-GB" sz="2000" dirty="0">
              <a:solidFill>
                <a:srgbClr val="393A33"/>
              </a:solidFill>
              <a:latin typeface="Calibri  "/>
            </a:endParaRPr>
          </a:p>
          <a:p>
            <a:pPr marL="457200" indent="-457200">
              <a:buClr>
                <a:srgbClr val="008080"/>
              </a:buClr>
              <a:buFont typeface="+mj-lt"/>
              <a:buAutoNum type="arabicPeriod"/>
            </a:pPr>
            <a:r>
              <a:rPr lang="en-GB" sz="2000" b="1" dirty="0">
                <a:solidFill>
                  <a:srgbClr val="393A33"/>
                </a:solidFill>
                <a:latin typeface="Calibri  "/>
              </a:rPr>
              <a:t>Consistently call in or out </a:t>
            </a:r>
            <a:r>
              <a:rPr lang="en-GB" sz="2000" dirty="0">
                <a:solidFill>
                  <a:srgbClr val="393A33"/>
                </a:solidFill>
                <a:latin typeface="Calibri  "/>
              </a:rPr>
              <a:t>any behaviours that differ from these commitments </a:t>
            </a:r>
          </a:p>
        </p:txBody>
      </p:sp>
    </p:spTree>
    <p:extLst>
      <p:ext uri="{BB962C8B-B14F-4D97-AF65-F5344CB8AC3E}">
        <p14:creationId xmlns:p14="http://schemas.microsoft.com/office/powerpoint/2010/main" val="84577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Placeholder 5" descr="Skydivers making a formation, holding hands, in free fall above the clouds">
            <a:extLst>
              <a:ext uri="{FF2B5EF4-FFF2-40B4-BE49-F238E27FC236}">
                <a16:creationId xmlns:a16="http://schemas.microsoft.com/office/drawing/2014/main" id="{AA419600-7AE8-23EB-3D9B-5F9B43BEA69D}"/>
              </a:ext>
            </a:extLst>
          </p:cNvPr>
          <p:cNvPicPr>
            <a:picLocks noGrp="1" noChangeAspect="1"/>
          </p:cNvPicPr>
          <p:nvPr>
            <p:ph type="pic" sz="quarter" idx="13"/>
          </p:nvPr>
        </p:nvPicPr>
        <p:blipFill>
          <a:blip r:embed="rId3"/>
          <a:srcRect l="15080" r="15080"/>
          <a:stretch>
            <a:fillRect/>
          </a:stretch>
        </p:blipFill>
        <p:spPr/>
      </p:pic>
      <p:sp>
        <p:nvSpPr>
          <p:cNvPr id="23" name="Title 22">
            <a:extLst>
              <a:ext uri="{FF2B5EF4-FFF2-40B4-BE49-F238E27FC236}">
                <a16:creationId xmlns:a16="http://schemas.microsoft.com/office/drawing/2014/main" id="{8A0965D6-0D20-40A0-8897-EDF8A7A464C5}"/>
              </a:ext>
            </a:extLst>
          </p:cNvPr>
          <p:cNvSpPr>
            <a:spLocks noGrp="1"/>
          </p:cNvSpPr>
          <p:nvPr>
            <p:ph type="title"/>
          </p:nvPr>
        </p:nvSpPr>
        <p:spPr>
          <a:xfrm>
            <a:off x="-31533" y="1981972"/>
            <a:ext cx="7555077" cy="4482328"/>
          </a:xfrm>
          <a:solidFill>
            <a:srgbClr val="008080">
              <a:alpha val="97000"/>
            </a:srgbClr>
          </a:solidFill>
        </p:spPr>
        <p:txBody>
          <a:bodyPr>
            <a:normAutofit/>
          </a:bodyPr>
          <a:lstStyle/>
          <a:p>
            <a:r>
              <a:rPr lang="en-GB" sz="3000" noProof="0" dirty="0">
                <a:ln w="1905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“Vulnerability sounds like truth and feels like courage. Truth and courage aren't always comfortable, but they're never weakness.”</a:t>
            </a:r>
            <a:endParaRPr lang="en-US" sz="3000" dirty="0">
              <a:ln w="1905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6D1B74B2-695A-4FED-8B66-D854AA9FF005}"/>
              </a:ext>
            </a:extLst>
          </p:cNvPr>
          <p:cNvSpPr>
            <a:spLocks noGrp="1"/>
          </p:cNvSpPr>
          <p:nvPr>
            <p:ph type="body" sz="quarter" idx="15"/>
          </p:nvPr>
        </p:nvSpPr>
        <p:spPr>
          <a:xfrm>
            <a:off x="731520" y="5611935"/>
            <a:ext cx="4773168" cy="365760"/>
          </a:xfrm>
        </p:spPr>
        <p:txBody>
          <a:bodyP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Brené</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Brown </a:t>
            </a:r>
          </a:p>
        </p:txBody>
      </p:sp>
      <p:pic>
        <p:nvPicPr>
          <p:cNvPr id="8" name="Picture 7" descr="Be Beyond Borders logo - Two hexagons with turquoise and black lines ">
            <a:extLst>
              <a:ext uri="{FF2B5EF4-FFF2-40B4-BE49-F238E27FC236}">
                <a16:creationId xmlns:a16="http://schemas.microsoft.com/office/drawing/2014/main" id="{A77FD41B-EAA8-6A24-D074-C03BFCAA1FDC}"/>
              </a:ext>
            </a:extLst>
          </p:cNvPr>
          <p:cNvPicPr>
            <a:picLocks noChangeAspect="1"/>
          </p:cNvPicPr>
          <p:nvPr/>
        </p:nvPicPr>
        <p:blipFill>
          <a:blip r:embed="rId4"/>
          <a:stretch>
            <a:fillRect/>
          </a:stretch>
        </p:blipFill>
        <p:spPr>
          <a:xfrm>
            <a:off x="314476" y="177786"/>
            <a:ext cx="1748004" cy="1748004"/>
          </a:xfrm>
          <a:prstGeom prst="rect">
            <a:avLst/>
          </a:prstGeom>
        </p:spPr>
      </p:pic>
    </p:spTree>
    <p:extLst>
      <p:ext uri="{BB962C8B-B14F-4D97-AF65-F5344CB8AC3E}">
        <p14:creationId xmlns:p14="http://schemas.microsoft.com/office/powerpoint/2010/main" val="424216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421E92-8255-981B-F7CE-87E4B3292053}"/>
              </a:ext>
            </a:extLst>
          </p:cNvPr>
          <p:cNvSpPr/>
          <p:nvPr/>
        </p:nvSpPr>
        <p:spPr>
          <a:xfrm>
            <a:off x="6934200" y="1663700"/>
            <a:ext cx="4838700" cy="3743639"/>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2">
            <a:extLst>
              <a:ext uri="{FF2B5EF4-FFF2-40B4-BE49-F238E27FC236}">
                <a16:creationId xmlns:a16="http://schemas.microsoft.com/office/drawing/2014/main" id="{67BFB40B-2629-92B2-CD1F-BBFF3675B871}"/>
              </a:ext>
            </a:extLst>
          </p:cNvPr>
          <p:cNvSpPr txBox="1">
            <a:spLocks noGrp="1"/>
          </p:cNvSpPr>
          <p:nvPr>
            <p:ph type="title" idx="4294967295"/>
          </p:nvPr>
        </p:nvSpPr>
        <p:spPr>
          <a:xfrm>
            <a:off x="243840" y="224919"/>
            <a:ext cx="11643360" cy="9857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80000"/>
              </a:lnSpc>
              <a:spcBef>
                <a:spcPct val="0"/>
              </a:spcBef>
              <a:buNone/>
              <a:defRPr sz="5400" kern="1200" cap="all" spc="400" baseline="0">
                <a:ln w="19050">
                  <a:solidFill>
                    <a:schemeClr val="accent6">
                      <a:lumMod val="50000"/>
                    </a:schemeClr>
                  </a:solidFill>
                </a:ln>
                <a:no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6000" b="0" i="0" u="none" strike="noStrike" kern="1200" cap="all" spc="400" normalizeH="0" baseline="0" noProof="0" dirty="0">
                <a:ln w="19050">
                  <a:solidFill>
                    <a:schemeClr val="accent6">
                      <a:lumMod val="50000"/>
                    </a:schemeClr>
                  </a:solidFill>
                </a:ln>
                <a:solidFill>
                  <a:schemeClr val="accent4">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Let’s Connect</a:t>
            </a:r>
          </a:p>
        </p:txBody>
      </p:sp>
      <p:pic>
        <p:nvPicPr>
          <p:cNvPr id="22" name="Picture 21" descr="Be Beyond Borders logo - Two hexagons with turquoise and black lines ">
            <a:extLst>
              <a:ext uri="{FF2B5EF4-FFF2-40B4-BE49-F238E27FC236}">
                <a16:creationId xmlns:a16="http://schemas.microsoft.com/office/drawing/2014/main" id="{C6D7105F-5A81-5D1E-E58C-F0C1B24CD4CB}"/>
              </a:ext>
            </a:extLst>
          </p:cNvPr>
          <p:cNvPicPr>
            <a:picLocks noChangeAspect="1"/>
          </p:cNvPicPr>
          <p:nvPr/>
        </p:nvPicPr>
        <p:blipFill>
          <a:blip r:embed="rId3"/>
          <a:stretch>
            <a:fillRect/>
          </a:stretch>
        </p:blipFill>
        <p:spPr>
          <a:xfrm>
            <a:off x="11134876" y="5800090"/>
            <a:ext cx="918210" cy="918210"/>
          </a:xfrm>
          <a:prstGeom prst="rect">
            <a:avLst/>
          </a:prstGeom>
        </p:spPr>
      </p:pic>
      <p:sp>
        <p:nvSpPr>
          <p:cNvPr id="2" name="TextBox 1">
            <a:extLst>
              <a:ext uri="{FF2B5EF4-FFF2-40B4-BE49-F238E27FC236}">
                <a16:creationId xmlns:a16="http://schemas.microsoft.com/office/drawing/2014/main" id="{F7C390A1-A05E-D26B-CD38-D0E3BE088996}"/>
              </a:ext>
            </a:extLst>
          </p:cNvPr>
          <p:cNvSpPr txBox="1"/>
          <p:nvPr/>
        </p:nvSpPr>
        <p:spPr>
          <a:xfrm>
            <a:off x="698500" y="1663425"/>
            <a:ext cx="10528300" cy="3709349"/>
          </a:xfrm>
          <a:prstGeom prst="rect">
            <a:avLst/>
          </a:prstGeom>
          <a:noFill/>
        </p:spPr>
        <p:txBody>
          <a:bodyPr wrap="square" rtlCol="0">
            <a:spAutoFit/>
          </a:bodyPr>
          <a:lstStyle/>
          <a:p>
            <a:pPr marL="342900" indent="-342900">
              <a:lnSpc>
                <a:spcPct val="150000"/>
              </a:lnSpc>
              <a:buClr>
                <a:srgbClr val="008080"/>
              </a:buClr>
              <a:buSzPct val="100000"/>
              <a:buFont typeface="Arial" panose="020B0604020202020204" pitchFamily="34" charset="0"/>
              <a:buChar char="•"/>
            </a:pPr>
            <a:r>
              <a:rPr lang="en-GB" sz="3200" b="1" dirty="0">
                <a:solidFill>
                  <a:srgbClr val="008080"/>
                </a:solidFill>
                <a:latin typeface="Calibri  "/>
              </a:rPr>
              <a:t>LinkedIn: </a:t>
            </a:r>
            <a:r>
              <a:rPr lang="en-GB" sz="3200" dirty="0" err="1">
                <a:solidFill>
                  <a:srgbClr val="53544E"/>
                </a:solidFill>
                <a:latin typeface="Calibri  "/>
                <a:hlinkClick r:id="rId4">
                  <a:extLst>
                    <a:ext uri="{A12FA001-AC4F-418D-AE19-62706E023703}">
                      <ahyp:hlinkClr xmlns:ahyp="http://schemas.microsoft.com/office/drawing/2018/hyperlinkcolor" val="tx"/>
                    </a:ext>
                  </a:extLst>
                </a:hlinkClick>
              </a:rPr>
              <a:t>Solène</a:t>
            </a:r>
            <a:r>
              <a:rPr lang="en-GB" sz="3200" dirty="0">
                <a:solidFill>
                  <a:srgbClr val="53544E"/>
                </a:solidFill>
                <a:latin typeface="Calibri  "/>
                <a:hlinkClick r:id="rId4">
                  <a:extLst>
                    <a:ext uri="{A12FA001-AC4F-418D-AE19-62706E023703}">
                      <ahyp:hlinkClr xmlns:ahyp="http://schemas.microsoft.com/office/drawing/2018/hyperlinkcolor" val="tx"/>
                    </a:ext>
                  </a:extLst>
                </a:hlinkClick>
              </a:rPr>
              <a:t> Anglaret </a:t>
            </a:r>
            <a:endParaRPr lang="en-GB" sz="3200" dirty="0">
              <a:solidFill>
                <a:srgbClr val="53544E"/>
              </a:solidFill>
              <a:latin typeface="Calibri  "/>
            </a:endParaRPr>
          </a:p>
          <a:p>
            <a:pPr marL="342900" indent="-342900">
              <a:lnSpc>
                <a:spcPct val="150000"/>
              </a:lnSpc>
              <a:buClr>
                <a:srgbClr val="008080"/>
              </a:buClr>
              <a:buSzPct val="100000"/>
              <a:buFont typeface="Arial" panose="020B0604020202020204" pitchFamily="34" charset="0"/>
              <a:buChar char="•"/>
            </a:pPr>
            <a:r>
              <a:rPr lang="en-GB" sz="3200" b="1" dirty="0">
                <a:solidFill>
                  <a:srgbClr val="008080"/>
                </a:solidFill>
                <a:latin typeface="Calibri  "/>
              </a:rPr>
              <a:t>Instagram: </a:t>
            </a:r>
            <a:r>
              <a:rPr lang="en-GB" sz="3200" dirty="0">
                <a:solidFill>
                  <a:srgbClr val="53544E"/>
                </a:solidFill>
                <a:latin typeface="Calibri  "/>
                <a:hlinkClick r:id="rId5">
                  <a:extLst>
                    <a:ext uri="{A12FA001-AC4F-418D-AE19-62706E023703}">
                      <ahyp:hlinkClr xmlns:ahyp="http://schemas.microsoft.com/office/drawing/2018/hyperlinkcolor" val="tx"/>
                    </a:ext>
                  </a:extLst>
                </a:hlinkClick>
              </a:rPr>
              <a:t>@bebeyondborders</a:t>
            </a:r>
            <a:endParaRPr lang="en-GB" sz="3200" dirty="0">
              <a:solidFill>
                <a:srgbClr val="53544E"/>
              </a:solidFill>
              <a:latin typeface="Calibri  "/>
            </a:endParaRPr>
          </a:p>
          <a:p>
            <a:pPr marL="342900" indent="-342900">
              <a:lnSpc>
                <a:spcPct val="150000"/>
              </a:lnSpc>
              <a:buClr>
                <a:srgbClr val="008080"/>
              </a:buClr>
              <a:buSzPct val="100000"/>
              <a:buFont typeface="Arial" panose="020B0604020202020204" pitchFamily="34" charset="0"/>
              <a:buChar char="•"/>
            </a:pPr>
            <a:r>
              <a:rPr lang="en-GB" sz="3200" b="1" dirty="0">
                <a:solidFill>
                  <a:srgbClr val="008080"/>
                </a:solidFill>
                <a:latin typeface="Calibri  "/>
              </a:rPr>
              <a:t>YouTube: </a:t>
            </a:r>
            <a:r>
              <a:rPr lang="en-GB" sz="3200" dirty="0">
                <a:solidFill>
                  <a:srgbClr val="53544E"/>
                </a:solidFill>
                <a:latin typeface="Calibri  "/>
                <a:hlinkClick r:id="rId6">
                  <a:extLst>
                    <a:ext uri="{A12FA001-AC4F-418D-AE19-62706E023703}">
                      <ahyp:hlinkClr xmlns:ahyp="http://schemas.microsoft.com/office/drawing/2018/hyperlinkcolor" val="tx"/>
                    </a:ext>
                  </a:extLst>
                </a:hlinkClick>
              </a:rPr>
              <a:t>@bebeyondborders</a:t>
            </a:r>
            <a:endParaRPr lang="en-GB" sz="3200" b="1" dirty="0">
              <a:solidFill>
                <a:srgbClr val="53544E"/>
              </a:solidFill>
              <a:latin typeface="Calibri  "/>
            </a:endParaRPr>
          </a:p>
          <a:p>
            <a:pPr marL="342900" indent="-342900">
              <a:lnSpc>
                <a:spcPct val="150000"/>
              </a:lnSpc>
              <a:buClr>
                <a:srgbClr val="008080"/>
              </a:buClr>
              <a:buSzPct val="100000"/>
              <a:buFont typeface="Arial" panose="020B0604020202020204" pitchFamily="34" charset="0"/>
              <a:buChar char="•"/>
            </a:pPr>
            <a:r>
              <a:rPr lang="en-GB" sz="3200" b="1" dirty="0">
                <a:solidFill>
                  <a:srgbClr val="008080"/>
                </a:solidFill>
                <a:latin typeface="Calibri  "/>
              </a:rPr>
              <a:t>Facebook: </a:t>
            </a:r>
            <a:r>
              <a:rPr lang="en-GB" sz="3200" dirty="0">
                <a:solidFill>
                  <a:srgbClr val="53544E"/>
                </a:solidFill>
                <a:latin typeface="Calibri  "/>
                <a:hlinkClick r:id="rId7">
                  <a:extLst>
                    <a:ext uri="{A12FA001-AC4F-418D-AE19-62706E023703}">
                      <ahyp:hlinkClr xmlns:ahyp="http://schemas.microsoft.com/office/drawing/2018/hyperlinkcolor" val="tx"/>
                    </a:ext>
                  </a:extLst>
                </a:hlinkClick>
              </a:rPr>
              <a:t>Be Beyond Borders</a:t>
            </a:r>
            <a:endParaRPr lang="en-GB" sz="3200" dirty="0">
              <a:solidFill>
                <a:srgbClr val="53544E"/>
              </a:solidFill>
              <a:latin typeface="Calibri  "/>
            </a:endParaRPr>
          </a:p>
          <a:p>
            <a:pPr marL="342900" indent="-342900">
              <a:lnSpc>
                <a:spcPct val="150000"/>
              </a:lnSpc>
              <a:buClr>
                <a:srgbClr val="008080"/>
              </a:buClr>
              <a:buSzPct val="100000"/>
              <a:buFont typeface="Arial" panose="020B0604020202020204" pitchFamily="34" charset="0"/>
              <a:buChar char="•"/>
            </a:pPr>
            <a:r>
              <a:rPr lang="en-GB" sz="3200" b="1" dirty="0">
                <a:solidFill>
                  <a:srgbClr val="008080"/>
                </a:solidFill>
                <a:latin typeface="Calibri  "/>
              </a:rPr>
              <a:t>Website: </a:t>
            </a:r>
            <a:r>
              <a:rPr lang="en-GB" sz="3200" dirty="0">
                <a:solidFill>
                  <a:srgbClr val="53544E"/>
                </a:solidFill>
                <a:latin typeface="Calibri  "/>
                <a:hlinkClick r:id="rId8">
                  <a:extLst>
                    <a:ext uri="{A12FA001-AC4F-418D-AE19-62706E023703}">
                      <ahyp:hlinkClr xmlns:ahyp="http://schemas.microsoft.com/office/drawing/2018/hyperlinkcolor" val="tx"/>
                    </a:ext>
                  </a:extLst>
                </a:hlinkClick>
              </a:rPr>
              <a:t>Be Beyond Borders</a:t>
            </a:r>
            <a:endParaRPr lang="en-GB" sz="3200" dirty="0">
              <a:solidFill>
                <a:srgbClr val="53544E"/>
              </a:solidFill>
              <a:latin typeface="Calibri  "/>
            </a:endParaRPr>
          </a:p>
        </p:txBody>
      </p:sp>
      <p:pic>
        <p:nvPicPr>
          <p:cNvPr id="4" name="Graphic 3" descr="Connections with solid fill">
            <a:extLst>
              <a:ext uri="{FF2B5EF4-FFF2-40B4-BE49-F238E27FC236}">
                <a16:creationId xmlns:a16="http://schemas.microsoft.com/office/drawing/2014/main" id="{0692564C-FCDC-F0E6-FA42-038CEF5E31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3300" y="1587225"/>
            <a:ext cx="4000500" cy="4000500"/>
          </a:xfrm>
          <a:prstGeom prst="rect">
            <a:avLst/>
          </a:prstGeom>
        </p:spPr>
      </p:pic>
    </p:spTree>
    <p:extLst>
      <p:ext uri="{BB962C8B-B14F-4D97-AF65-F5344CB8AC3E}">
        <p14:creationId xmlns:p14="http://schemas.microsoft.com/office/powerpoint/2010/main" val="171936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8895CF-50A8-F457-A259-9978B78C7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57DA9-81EA-8645-B593-2284126E22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Black and white photo of speaker Solene Anglaret - a white woman in her mid-thrities with long wavy hair and wearing a black coat&#10;&#10;">
            <a:extLst>
              <a:ext uri="{FF2B5EF4-FFF2-40B4-BE49-F238E27FC236}">
                <a16:creationId xmlns:a16="http://schemas.microsoft.com/office/drawing/2014/main" id="{A6123E48-27A5-DBF0-3608-AE922D332670}"/>
              </a:ext>
            </a:extLst>
          </p:cNvPr>
          <p:cNvPicPr>
            <a:picLocks noChangeAspect="1"/>
          </p:cNvPicPr>
          <p:nvPr/>
        </p:nvPicPr>
        <p:blipFill>
          <a:blip r:embed="rId3"/>
          <a:stretch>
            <a:fillRect/>
          </a:stretch>
        </p:blipFill>
        <p:spPr>
          <a:xfrm>
            <a:off x="7631430" y="0"/>
            <a:ext cx="4560570" cy="6858000"/>
          </a:xfrm>
          <a:prstGeom prst="rect">
            <a:avLst/>
          </a:prstGeom>
        </p:spPr>
      </p:pic>
      <p:sp>
        <p:nvSpPr>
          <p:cNvPr id="6" name="Google Shape;188;p33">
            <a:extLst>
              <a:ext uri="{FF2B5EF4-FFF2-40B4-BE49-F238E27FC236}">
                <a16:creationId xmlns:a16="http://schemas.microsoft.com/office/drawing/2014/main" id="{7C4243B4-9214-614C-2877-1F183D85D8FD}"/>
              </a:ext>
              <a:ext uri="{C183D7F6-B498-43B3-948B-1728B52AA6E4}">
                <adec:decorative xmlns:adec="http://schemas.microsoft.com/office/drawing/2017/decorative" val="1"/>
              </a:ext>
            </a:extLst>
          </p:cNvPr>
          <p:cNvSpPr/>
          <p:nvPr/>
        </p:nvSpPr>
        <p:spPr>
          <a:xfrm>
            <a:off x="2220309" y="6492791"/>
            <a:ext cx="7537200" cy="45719"/>
          </a:xfrm>
          <a:prstGeom prst="roundRect">
            <a:avLst/>
          </a:prstGeom>
          <a:solidFill>
            <a:schemeClr val="bg1"/>
          </a:solidFill>
          <a:ln w="12700">
            <a:solidFill>
              <a:schemeClr val="bg1"/>
            </a:solid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TextBox 9">
            <a:extLst>
              <a:ext uri="{FF2B5EF4-FFF2-40B4-BE49-F238E27FC236}">
                <a16:creationId xmlns:a16="http://schemas.microsoft.com/office/drawing/2014/main" id="{6B3E4229-D61A-6935-210B-2CB2240B7B9B}"/>
              </a:ext>
            </a:extLst>
          </p:cNvPr>
          <p:cNvSpPr txBox="1"/>
          <p:nvPr/>
        </p:nvSpPr>
        <p:spPr>
          <a:xfrm>
            <a:off x="449409" y="1183636"/>
            <a:ext cx="7038511" cy="5175487"/>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93A33"/>
              </a:solidFill>
              <a:effectLst/>
              <a:uLnTx/>
              <a:uFillTx/>
              <a:latin typeface="Gotha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Born in Paris and raised in Normandy, France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93A33"/>
              </a:solidFill>
              <a:effectLst/>
              <a:uLnTx/>
              <a:uFillTx/>
            </a:endParaRPr>
          </a:p>
          <a:p>
            <a:pPr marL="285750" indent="-285750">
              <a:buFont typeface="Arial" panose="020B0604020202020204" pitchFamily="34" charset="0"/>
              <a:buChar char="•"/>
              <a:defRPr/>
            </a:pPr>
            <a:r>
              <a:rPr lang="en-US" sz="2000" dirty="0">
                <a:solidFill>
                  <a:srgbClr val="393A33"/>
                </a:solidFill>
              </a:rPr>
              <a:t>MA International Relations from Sciences Po Bordeaux</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Speaker, Author, Facilitator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12 years of experience – 5 industries</a:t>
            </a:r>
            <a:r>
              <a:rPr lang="en-US" sz="2000" dirty="0">
                <a:solidFill>
                  <a:srgbClr val="393A33"/>
                </a:solidFill>
              </a:rPr>
              <a:t> across </a:t>
            </a:r>
            <a:r>
              <a:rPr kumimoji="0" lang="en-US" sz="2000" b="0" i="0" u="none" strike="noStrike" kern="1200" cap="none" spc="0" normalizeH="0" baseline="0" noProof="0" dirty="0">
                <a:ln>
                  <a:noFill/>
                </a:ln>
                <a:solidFill>
                  <a:srgbClr val="393A33"/>
                </a:solidFill>
                <a:effectLst/>
                <a:uLnTx/>
                <a:uFillTx/>
              </a:rPr>
              <a:t>most functions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Lived and worked in 6 countries (France, Norway, US, UK, China, Australia &gt; soon UAE) and travelled to 60+</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Passionate about Neurodiversity, Inclusion, Belonging, Leadership, Innovation, Culture, Art, Music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Named Top 50 Neurodivergent Women in the UK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393A33"/>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Lived experience of BPD &amp; ADHD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93A33"/>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93A33"/>
                </a:solidFill>
                <a:effectLst/>
                <a:uLnTx/>
                <a:uFillTx/>
              </a:rPr>
              <a:t>Chocolate addict! </a:t>
            </a:r>
          </a:p>
        </p:txBody>
      </p:sp>
      <p:pic>
        <p:nvPicPr>
          <p:cNvPr id="2" name="Picture 1" descr="Be Beyond Borders logo - Two hexagons with turquoise and black lines ">
            <a:extLst>
              <a:ext uri="{FF2B5EF4-FFF2-40B4-BE49-F238E27FC236}">
                <a16:creationId xmlns:a16="http://schemas.microsoft.com/office/drawing/2014/main" id="{441CADBB-3848-8681-C67F-2F6724CB14DD}"/>
              </a:ext>
            </a:extLst>
          </p:cNvPr>
          <p:cNvPicPr>
            <a:picLocks noChangeAspect="1"/>
          </p:cNvPicPr>
          <p:nvPr/>
        </p:nvPicPr>
        <p:blipFill>
          <a:blip r:embed="rId4"/>
          <a:stretch>
            <a:fillRect/>
          </a:stretch>
        </p:blipFill>
        <p:spPr>
          <a:xfrm>
            <a:off x="11134876" y="5939790"/>
            <a:ext cx="918210" cy="918210"/>
          </a:xfrm>
          <a:prstGeom prst="rect">
            <a:avLst/>
          </a:prstGeom>
        </p:spPr>
      </p:pic>
      <p:sp>
        <p:nvSpPr>
          <p:cNvPr id="5" name="Title 4">
            <a:extLst>
              <a:ext uri="{FF2B5EF4-FFF2-40B4-BE49-F238E27FC236}">
                <a16:creationId xmlns:a16="http://schemas.microsoft.com/office/drawing/2014/main" id="{74DAB8E3-ABF4-1061-60BF-C3EE88D86AD8}"/>
              </a:ext>
            </a:extLst>
          </p:cNvPr>
          <p:cNvSpPr txBox="1">
            <a:spLocks noGrp="1"/>
          </p:cNvSpPr>
          <p:nvPr>
            <p:ph type="title" idx="4294967295"/>
          </p:nvPr>
        </p:nvSpPr>
        <p:spPr>
          <a:xfrm>
            <a:off x="449409" y="354628"/>
            <a:ext cx="6096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8080"/>
                </a:solidFill>
                <a:effectLst/>
                <a:uLnTx/>
                <a:uFillTx/>
                <a:latin typeface="+mn-lt"/>
                <a:ea typeface="+mn-ea"/>
                <a:cs typeface="+mn-cs"/>
              </a:rPr>
              <a:t>Solène</a:t>
            </a:r>
            <a:r>
              <a:rPr kumimoji="0" lang="en-US" sz="4800" b="1" i="0" u="none" strike="noStrike" kern="1200" cap="none" spc="0" normalizeH="0" baseline="0" noProof="0" dirty="0">
                <a:ln>
                  <a:noFill/>
                </a:ln>
                <a:solidFill>
                  <a:srgbClr val="008080"/>
                </a:solidFill>
                <a:effectLst/>
                <a:uLnTx/>
                <a:uFillTx/>
                <a:latin typeface="+mn-lt"/>
                <a:ea typeface="+mn-ea"/>
                <a:cs typeface="+mn-cs"/>
              </a:rPr>
              <a:t> Anglaret </a:t>
            </a:r>
            <a:r>
              <a:rPr kumimoji="0" lang="en-US" sz="2400" b="1" i="0" u="none" strike="noStrike" kern="1200" cap="none" spc="0" normalizeH="0" baseline="0" noProof="0" dirty="0">
                <a:ln>
                  <a:noFill/>
                </a:ln>
                <a:solidFill>
                  <a:srgbClr val="008080"/>
                </a:solidFill>
                <a:effectLst/>
                <a:uLnTx/>
                <a:uFillTx/>
                <a:latin typeface="+mn-lt"/>
                <a:ea typeface="+mn-ea"/>
                <a:cs typeface="+mn-cs"/>
              </a:rPr>
              <a:t>(she/her)</a:t>
            </a:r>
          </a:p>
        </p:txBody>
      </p:sp>
    </p:spTree>
    <p:extLst>
      <p:ext uri="{BB962C8B-B14F-4D97-AF65-F5344CB8AC3E}">
        <p14:creationId xmlns:p14="http://schemas.microsoft.com/office/powerpoint/2010/main" val="283857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493497" y="4513517"/>
            <a:ext cx="4773168" cy="365760"/>
          </a:xfrm>
        </p:spPr>
        <p: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IT’S TIME TO Talk about…</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Hands of 10 different people forming a circle">
            <a:extLst>
              <a:ext uri="{FF2B5EF4-FFF2-40B4-BE49-F238E27FC236}">
                <a16:creationId xmlns:a16="http://schemas.microsoft.com/office/drawing/2014/main" id="{756B7518-E55C-2717-41A8-0AE652ECBF13}"/>
              </a:ext>
            </a:extLst>
          </p:cNvPr>
          <p:cNvPicPr>
            <a:picLocks noChangeAspect="1"/>
          </p:cNvPicPr>
          <p:nvPr/>
        </p:nvPicPr>
        <p:blipFill rotWithShape="1">
          <a:blip r:embed="rId3"/>
          <a:srcRect t="10809" b="12439"/>
          <a:stretch/>
        </p:blipFill>
        <p:spPr>
          <a:xfrm>
            <a:off x="1" y="-148856"/>
            <a:ext cx="12482622" cy="7006856"/>
          </a:xfrm>
          <a:prstGeom prst="rect">
            <a:avLst/>
          </a:prstGeom>
        </p:spPr>
      </p:pic>
      <p:sp>
        <p:nvSpPr>
          <p:cNvPr id="6" name="Title 5">
            <a:extLst>
              <a:ext uri="{FF2B5EF4-FFF2-40B4-BE49-F238E27FC236}">
                <a16:creationId xmlns:a16="http://schemas.microsoft.com/office/drawing/2014/main" id="{EF35F44E-A777-07C9-A65D-1A9A2B7B8FFC}"/>
              </a:ext>
            </a:extLst>
          </p:cNvPr>
          <p:cNvSpPr>
            <a:spLocks noGrp="1"/>
          </p:cNvSpPr>
          <p:nvPr>
            <p:ph type="title"/>
          </p:nvPr>
        </p:nvSpPr>
        <p:spPr>
          <a:xfrm>
            <a:off x="1085850" y="3204464"/>
            <a:ext cx="9385300" cy="985791"/>
          </a:xfrm>
        </p:spPr>
        <p:txBody>
          <a:bodyPr/>
          <a:lstStyle/>
          <a:p>
            <a:r>
              <a:rPr lang="en-GB" sz="6600" b="1" dirty="0">
                <a:solidFill>
                  <a:schemeClr val="bg1"/>
                </a:solidFill>
                <a:latin typeface="Calibri  "/>
              </a:rPr>
              <a:t>Thank you</a:t>
            </a:r>
          </a:p>
        </p:txBody>
      </p:sp>
    </p:spTree>
    <p:extLst>
      <p:ext uri="{BB962C8B-B14F-4D97-AF65-F5344CB8AC3E}">
        <p14:creationId xmlns:p14="http://schemas.microsoft.com/office/powerpoint/2010/main" val="385473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Google Shape;188;p33">
            <a:extLst>
              <a:ext uri="{FF2B5EF4-FFF2-40B4-BE49-F238E27FC236}">
                <a16:creationId xmlns:a16="http://schemas.microsoft.com/office/drawing/2014/main" id="{7C4243B4-9214-614C-2877-1F183D85D8FD}"/>
              </a:ext>
              <a:ext uri="{C183D7F6-B498-43B3-948B-1728B52AA6E4}">
                <adec:decorative xmlns:adec="http://schemas.microsoft.com/office/drawing/2017/decorative" val="1"/>
              </a:ext>
            </a:extLst>
          </p:cNvPr>
          <p:cNvSpPr/>
          <p:nvPr/>
        </p:nvSpPr>
        <p:spPr>
          <a:xfrm>
            <a:off x="2220309" y="6492791"/>
            <a:ext cx="7537200" cy="45719"/>
          </a:xfrm>
          <a:prstGeom prst="roundRect">
            <a:avLst/>
          </a:prstGeom>
          <a:solidFill>
            <a:schemeClr val="bg1"/>
          </a:solidFill>
          <a:ln w="12700">
            <a:solidFill>
              <a:schemeClr val="bg1"/>
            </a:solid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graphicFrame>
        <p:nvGraphicFramePr>
          <p:cNvPr id="20" name="Table 20" descr="Table showcasing Solene's career journey">
            <a:extLst>
              <a:ext uri="{FF2B5EF4-FFF2-40B4-BE49-F238E27FC236}">
                <a16:creationId xmlns:a16="http://schemas.microsoft.com/office/drawing/2014/main" id="{A85BE4FB-A937-B250-97C2-A1CF2EADB958}"/>
              </a:ext>
            </a:extLst>
          </p:cNvPr>
          <p:cNvGraphicFramePr>
            <a:graphicFrameLocks noGrp="1"/>
          </p:cNvGraphicFramePr>
          <p:nvPr>
            <p:extLst>
              <p:ext uri="{D42A27DB-BD31-4B8C-83A1-F6EECF244321}">
                <p14:modId xmlns:p14="http://schemas.microsoft.com/office/powerpoint/2010/main" val="974698672"/>
              </p:ext>
            </p:extLst>
          </p:nvPr>
        </p:nvGraphicFramePr>
        <p:xfrm>
          <a:off x="334534" y="367665"/>
          <a:ext cx="10506932" cy="5852160"/>
        </p:xfrm>
        <a:graphic>
          <a:graphicData uri="http://schemas.openxmlformats.org/drawingml/2006/table">
            <a:tbl>
              <a:tblPr firstRow="1" bandRow="1">
                <a:solidFill>
                  <a:srgbClr val="006666"/>
                </a:solidFill>
                <a:tableStyleId>{1FECB4D8-DB02-4DC6-A0A2-4F2EBAE1DC90}</a:tableStyleId>
              </a:tblPr>
              <a:tblGrid>
                <a:gridCol w="4303659">
                  <a:extLst>
                    <a:ext uri="{9D8B030D-6E8A-4147-A177-3AD203B41FA5}">
                      <a16:colId xmlns:a16="http://schemas.microsoft.com/office/drawing/2014/main" val="1285583885"/>
                    </a:ext>
                  </a:extLst>
                </a:gridCol>
                <a:gridCol w="3027680">
                  <a:extLst>
                    <a:ext uri="{9D8B030D-6E8A-4147-A177-3AD203B41FA5}">
                      <a16:colId xmlns:a16="http://schemas.microsoft.com/office/drawing/2014/main" val="2784080833"/>
                    </a:ext>
                  </a:extLst>
                </a:gridCol>
                <a:gridCol w="1808480">
                  <a:extLst>
                    <a:ext uri="{9D8B030D-6E8A-4147-A177-3AD203B41FA5}">
                      <a16:colId xmlns:a16="http://schemas.microsoft.com/office/drawing/2014/main" val="3840361686"/>
                    </a:ext>
                  </a:extLst>
                </a:gridCol>
                <a:gridCol w="1367113">
                  <a:extLst>
                    <a:ext uri="{9D8B030D-6E8A-4147-A177-3AD203B41FA5}">
                      <a16:colId xmlns:a16="http://schemas.microsoft.com/office/drawing/2014/main" val="2513737246"/>
                    </a:ext>
                  </a:extLst>
                </a:gridCol>
              </a:tblGrid>
              <a:tr h="165378">
                <a:tc>
                  <a:txBody>
                    <a:bodyPr/>
                    <a:lstStyle/>
                    <a:p>
                      <a:r>
                        <a:rPr lang="en-GB" dirty="0"/>
                        <a:t>Role</a:t>
                      </a:r>
                    </a:p>
                  </a:txBody>
                  <a:tcPr>
                    <a:solidFill>
                      <a:srgbClr val="008080"/>
                    </a:solidFill>
                  </a:tcPr>
                </a:tc>
                <a:tc>
                  <a:txBody>
                    <a:bodyPr/>
                    <a:lstStyle/>
                    <a:p>
                      <a:r>
                        <a:rPr lang="en-GB" dirty="0"/>
                        <a:t>Organisation</a:t>
                      </a:r>
                    </a:p>
                  </a:txBody>
                  <a:tcPr>
                    <a:solidFill>
                      <a:srgbClr val="008080"/>
                    </a:solidFill>
                  </a:tcPr>
                </a:tc>
                <a:tc>
                  <a:txBody>
                    <a:bodyPr/>
                    <a:lstStyle/>
                    <a:p>
                      <a:r>
                        <a:rPr lang="en-GB" dirty="0"/>
                        <a:t>Location</a:t>
                      </a:r>
                    </a:p>
                  </a:txBody>
                  <a:tcPr>
                    <a:solidFill>
                      <a:srgbClr val="008080"/>
                    </a:solidFill>
                  </a:tcPr>
                </a:tc>
                <a:tc>
                  <a:txBody>
                    <a:bodyPr/>
                    <a:lstStyle/>
                    <a:p>
                      <a:r>
                        <a:rPr lang="en-GB" dirty="0"/>
                        <a:t>Time</a:t>
                      </a:r>
                    </a:p>
                  </a:txBody>
                  <a:tcPr>
                    <a:solidFill>
                      <a:srgbClr val="008080"/>
                    </a:solidFill>
                  </a:tcPr>
                </a:tc>
                <a:extLst>
                  <a:ext uri="{0D108BD9-81ED-4DB2-BD59-A6C34878D82A}">
                    <a16:rowId xmlns:a16="http://schemas.microsoft.com/office/drawing/2014/main" val="3081376083"/>
                  </a:ext>
                </a:extLst>
              </a:tr>
              <a:tr h="165378">
                <a:tc>
                  <a:txBody>
                    <a:bodyPr/>
                    <a:lstStyle/>
                    <a:p>
                      <a:r>
                        <a:rPr lang="en-US" sz="1800" dirty="0">
                          <a:solidFill>
                            <a:srgbClr val="393A33"/>
                          </a:solidFill>
                        </a:rPr>
                        <a:t>Waitress / Shop Assistant</a:t>
                      </a:r>
                      <a:endParaRPr lang="en-GB" dirty="0">
                        <a:solidFill>
                          <a:srgbClr val="393A33"/>
                        </a:solidFill>
                      </a:endParaRPr>
                    </a:p>
                  </a:txBody>
                  <a:tcPr>
                    <a:solidFill>
                      <a:schemeClr val="bg1"/>
                    </a:solidFill>
                  </a:tcPr>
                </a:tc>
                <a:tc>
                  <a:txBody>
                    <a:bodyPr/>
                    <a:lstStyle/>
                    <a:p>
                      <a:r>
                        <a:rPr lang="en-US" sz="1800" dirty="0" err="1">
                          <a:solidFill>
                            <a:srgbClr val="393A33"/>
                          </a:solidFill>
                        </a:rPr>
                        <a:t>Grieghallen</a:t>
                      </a:r>
                      <a:r>
                        <a:rPr lang="en-US" sz="1800" dirty="0">
                          <a:solidFill>
                            <a:srgbClr val="393A33"/>
                          </a:solidFill>
                        </a:rPr>
                        <a:t> / </a:t>
                      </a:r>
                      <a:r>
                        <a:rPr lang="en-US" sz="1800" dirty="0" err="1">
                          <a:solidFill>
                            <a:srgbClr val="393A33"/>
                          </a:solidFill>
                        </a:rPr>
                        <a:t>Audhild</a:t>
                      </a:r>
                      <a:r>
                        <a:rPr lang="en-US" sz="1800" dirty="0">
                          <a:solidFill>
                            <a:srgbClr val="393A33"/>
                          </a:solidFill>
                        </a:rPr>
                        <a:t> </a:t>
                      </a:r>
                      <a:r>
                        <a:rPr lang="en-US" sz="1800" dirty="0" err="1">
                          <a:solidFill>
                            <a:srgbClr val="393A33"/>
                          </a:solidFill>
                        </a:rPr>
                        <a:t>Viken</a:t>
                      </a:r>
                      <a:endParaRPr lang="en-GB" dirty="0">
                        <a:solidFill>
                          <a:srgbClr val="393A33"/>
                        </a:solidFill>
                      </a:endParaRPr>
                    </a:p>
                  </a:txBody>
                  <a:tcPr>
                    <a:solidFill>
                      <a:schemeClr val="bg1"/>
                    </a:solidFill>
                  </a:tcPr>
                </a:tc>
                <a:tc>
                  <a:txBody>
                    <a:bodyPr/>
                    <a:lstStyle/>
                    <a:p>
                      <a:r>
                        <a:rPr lang="en-GB" b="1" dirty="0">
                          <a:solidFill>
                            <a:srgbClr val="393A33"/>
                          </a:solidFill>
                        </a:rPr>
                        <a:t>Norway</a:t>
                      </a:r>
                    </a:p>
                  </a:txBody>
                  <a:tcPr>
                    <a:solidFill>
                      <a:schemeClr val="bg1"/>
                    </a:solidFill>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2063345311"/>
                  </a:ext>
                </a:extLst>
              </a:tr>
              <a:tr h="165378">
                <a:tc>
                  <a:txBody>
                    <a:bodyPr/>
                    <a:lstStyle/>
                    <a:p>
                      <a:r>
                        <a:rPr lang="en-US" sz="1800" dirty="0">
                          <a:solidFill>
                            <a:srgbClr val="393A33"/>
                          </a:solidFill>
                        </a:rPr>
                        <a:t>Human Resources Intern</a:t>
                      </a:r>
                      <a:endParaRPr lang="en-GB" dirty="0">
                        <a:solidFill>
                          <a:srgbClr val="393A33"/>
                        </a:solidFill>
                      </a:endParaRPr>
                    </a:p>
                  </a:txBody>
                  <a:tcPr>
                    <a:solidFill>
                      <a:schemeClr val="bg1"/>
                    </a:solidFill>
                  </a:tcPr>
                </a:tc>
                <a:tc>
                  <a:txBody>
                    <a:bodyPr/>
                    <a:lstStyle/>
                    <a:p>
                      <a:r>
                        <a:rPr lang="en-GB" dirty="0">
                          <a:solidFill>
                            <a:srgbClr val="393A33"/>
                          </a:solidFill>
                        </a:rPr>
                        <a:t>Aptar</a:t>
                      </a:r>
                    </a:p>
                  </a:txBody>
                  <a:tcPr>
                    <a:solidFill>
                      <a:schemeClr val="bg1"/>
                    </a:solidFill>
                  </a:tcPr>
                </a:tc>
                <a:tc rowSpan="2">
                  <a:txBody>
                    <a:bodyPr/>
                    <a:lstStyle/>
                    <a:p>
                      <a:r>
                        <a:rPr lang="en-GB" b="1" dirty="0">
                          <a:solidFill>
                            <a:srgbClr val="393A33"/>
                          </a:solidFill>
                        </a:rPr>
                        <a:t>France</a:t>
                      </a:r>
                    </a:p>
                  </a:txBody>
                  <a:tcPr anchor="ctr">
                    <a:solidFill>
                      <a:schemeClr val="bg1"/>
                    </a:solidFill>
                  </a:tcPr>
                </a:tc>
                <a:tc>
                  <a:txBody>
                    <a:bodyPr/>
                    <a:lstStyle/>
                    <a:p>
                      <a:r>
                        <a:rPr lang="en-GB" dirty="0">
                          <a:solidFill>
                            <a:srgbClr val="393A33"/>
                          </a:solidFill>
                        </a:rPr>
                        <a:t>1 month</a:t>
                      </a:r>
                    </a:p>
                  </a:txBody>
                  <a:tcPr>
                    <a:solidFill>
                      <a:schemeClr val="bg1"/>
                    </a:solidFill>
                  </a:tcPr>
                </a:tc>
                <a:extLst>
                  <a:ext uri="{0D108BD9-81ED-4DB2-BD59-A6C34878D82A}">
                    <a16:rowId xmlns:a16="http://schemas.microsoft.com/office/drawing/2014/main" val="600840413"/>
                  </a:ext>
                </a:extLst>
              </a:tr>
              <a:tr h="165378">
                <a:tc>
                  <a:txBody>
                    <a:bodyPr/>
                    <a:lstStyle/>
                    <a:p>
                      <a:r>
                        <a:rPr lang="en-US" sz="1800" dirty="0">
                          <a:solidFill>
                            <a:srgbClr val="393A33"/>
                          </a:solidFill>
                        </a:rPr>
                        <a:t>Radio Journalist Intern</a:t>
                      </a:r>
                      <a:endParaRPr lang="en-GB" dirty="0">
                        <a:solidFill>
                          <a:srgbClr val="393A33"/>
                        </a:solidFill>
                      </a:endParaRPr>
                    </a:p>
                  </a:txBody>
                  <a:tcPr>
                    <a:solidFill>
                      <a:schemeClr val="bg1"/>
                    </a:solidFill>
                  </a:tcPr>
                </a:tc>
                <a:tc>
                  <a:txBody>
                    <a:bodyPr/>
                    <a:lstStyle/>
                    <a:p>
                      <a:r>
                        <a:rPr lang="en-GB" dirty="0">
                          <a:solidFill>
                            <a:srgbClr val="393A33"/>
                          </a:solidFill>
                        </a:rPr>
                        <a:t>NRJ</a:t>
                      </a:r>
                    </a:p>
                  </a:txBody>
                  <a:tcPr>
                    <a:solidFill>
                      <a:schemeClr val="bg1"/>
                    </a:solidFill>
                  </a:tcPr>
                </a:tc>
                <a:tc vMerge="1">
                  <a:txBody>
                    <a:bodyPr/>
                    <a:lstStyle/>
                    <a:p>
                      <a:endParaRPr lang="en-GB" dirty="0">
                        <a:solidFill>
                          <a:srgbClr val="393A33"/>
                        </a:solidFill>
                      </a:endParaRPr>
                    </a:p>
                  </a:txBody>
                  <a:tcPr/>
                </a:tc>
                <a:tc>
                  <a:txBody>
                    <a:bodyPr/>
                    <a:lstStyle/>
                    <a:p>
                      <a:r>
                        <a:rPr lang="en-GB" dirty="0">
                          <a:solidFill>
                            <a:srgbClr val="393A33"/>
                          </a:solidFill>
                        </a:rPr>
                        <a:t>1 month</a:t>
                      </a:r>
                    </a:p>
                  </a:txBody>
                  <a:tcPr>
                    <a:solidFill>
                      <a:schemeClr val="bg1"/>
                    </a:solidFill>
                  </a:tcPr>
                </a:tc>
                <a:extLst>
                  <a:ext uri="{0D108BD9-81ED-4DB2-BD59-A6C34878D82A}">
                    <a16:rowId xmlns:a16="http://schemas.microsoft.com/office/drawing/2014/main" val="2021050861"/>
                  </a:ext>
                </a:extLst>
              </a:tr>
              <a:tr h="165378">
                <a:tc>
                  <a:txBody>
                    <a:bodyPr/>
                    <a:lstStyle/>
                    <a:p>
                      <a:r>
                        <a:rPr lang="en-GB" dirty="0">
                          <a:solidFill>
                            <a:srgbClr val="393A33"/>
                          </a:solidFill>
                        </a:rPr>
                        <a:t>Sales Assistant</a:t>
                      </a:r>
                    </a:p>
                  </a:txBody>
                  <a:tcPr>
                    <a:solidFill>
                      <a:schemeClr val="bg1"/>
                    </a:solidFill>
                  </a:tcPr>
                </a:tc>
                <a:tc>
                  <a:txBody>
                    <a:bodyPr/>
                    <a:lstStyle/>
                    <a:p>
                      <a:r>
                        <a:rPr lang="en-GB" dirty="0">
                          <a:solidFill>
                            <a:srgbClr val="393A33"/>
                          </a:solidFill>
                        </a:rPr>
                        <a:t>Aptar</a:t>
                      </a:r>
                    </a:p>
                  </a:txBody>
                  <a:tcPr>
                    <a:solidFill>
                      <a:schemeClr val="bg1"/>
                    </a:solidFill>
                  </a:tcPr>
                </a:tc>
                <a:tc>
                  <a:txBody>
                    <a:bodyPr/>
                    <a:lstStyle/>
                    <a:p>
                      <a:r>
                        <a:rPr lang="en-GB" b="1" dirty="0">
                          <a:solidFill>
                            <a:srgbClr val="393A33"/>
                          </a:solidFill>
                        </a:rPr>
                        <a:t>US</a:t>
                      </a:r>
                    </a:p>
                  </a:txBody>
                  <a:tcPr>
                    <a:solidFill>
                      <a:schemeClr val="bg1"/>
                    </a:solidFill>
                  </a:tcPr>
                </a:tc>
                <a:tc>
                  <a:txBody>
                    <a:bodyPr/>
                    <a:lstStyle/>
                    <a:p>
                      <a:r>
                        <a:rPr lang="en-GB" dirty="0">
                          <a:solidFill>
                            <a:srgbClr val="393A33"/>
                          </a:solidFill>
                        </a:rPr>
                        <a:t>3 months</a:t>
                      </a:r>
                    </a:p>
                  </a:txBody>
                  <a:tcPr>
                    <a:solidFill>
                      <a:schemeClr val="bg1"/>
                    </a:solidFill>
                  </a:tcPr>
                </a:tc>
                <a:extLst>
                  <a:ext uri="{0D108BD9-81ED-4DB2-BD59-A6C34878D82A}">
                    <a16:rowId xmlns:a16="http://schemas.microsoft.com/office/drawing/2014/main" val="2263486683"/>
                  </a:ext>
                </a:extLst>
              </a:tr>
              <a:tr h="165378">
                <a:tc>
                  <a:txBody>
                    <a:bodyPr/>
                    <a:lstStyle/>
                    <a:p>
                      <a:r>
                        <a:rPr lang="en-US" sz="1800" dirty="0">
                          <a:solidFill>
                            <a:srgbClr val="393A33"/>
                          </a:solidFill>
                        </a:rPr>
                        <a:t>Procurement Intern</a:t>
                      </a:r>
                      <a:endParaRPr lang="en-GB" dirty="0">
                        <a:solidFill>
                          <a:srgbClr val="393A33"/>
                        </a:solidFill>
                      </a:endParaRPr>
                    </a:p>
                  </a:txBody>
                  <a:tcPr>
                    <a:solidFill>
                      <a:schemeClr val="bg1"/>
                    </a:solidFill>
                  </a:tcPr>
                </a:tc>
                <a:tc>
                  <a:txBody>
                    <a:bodyPr/>
                    <a:lstStyle/>
                    <a:p>
                      <a:r>
                        <a:rPr lang="en-GB" dirty="0">
                          <a:solidFill>
                            <a:srgbClr val="393A33"/>
                          </a:solidFill>
                        </a:rPr>
                        <a:t>Airbus</a:t>
                      </a:r>
                    </a:p>
                  </a:txBody>
                  <a:tcPr>
                    <a:solidFill>
                      <a:schemeClr val="bg1"/>
                    </a:solidFill>
                  </a:tcPr>
                </a:tc>
                <a:tc>
                  <a:txBody>
                    <a:bodyPr/>
                    <a:lstStyle/>
                    <a:p>
                      <a:r>
                        <a:rPr lang="en-GB" b="1" dirty="0">
                          <a:solidFill>
                            <a:srgbClr val="393A33"/>
                          </a:solidFill>
                        </a:rPr>
                        <a:t>France</a:t>
                      </a:r>
                    </a:p>
                  </a:txBody>
                  <a:tcPr>
                    <a:solidFill>
                      <a:schemeClr val="bg1"/>
                    </a:solidFill>
                  </a:tcPr>
                </a:tc>
                <a:tc>
                  <a:txBody>
                    <a:bodyPr/>
                    <a:lstStyle/>
                    <a:p>
                      <a:r>
                        <a:rPr lang="en-GB" dirty="0">
                          <a:solidFill>
                            <a:srgbClr val="393A33"/>
                          </a:solidFill>
                        </a:rPr>
                        <a:t>2 months</a:t>
                      </a:r>
                    </a:p>
                  </a:txBody>
                  <a:tcPr>
                    <a:solidFill>
                      <a:schemeClr val="bg1"/>
                    </a:solidFill>
                  </a:tcPr>
                </a:tc>
                <a:extLst>
                  <a:ext uri="{0D108BD9-81ED-4DB2-BD59-A6C34878D82A}">
                    <a16:rowId xmlns:a16="http://schemas.microsoft.com/office/drawing/2014/main" val="2489753139"/>
                  </a:ext>
                </a:extLst>
              </a:tr>
              <a:tr h="165378">
                <a:tc>
                  <a:txBody>
                    <a:bodyPr/>
                    <a:lstStyle/>
                    <a:p>
                      <a:r>
                        <a:rPr lang="en-US" sz="1800" dirty="0">
                          <a:solidFill>
                            <a:srgbClr val="393A33"/>
                          </a:solidFill>
                        </a:rPr>
                        <a:t>Risk Management Adviser</a:t>
                      </a:r>
                      <a:endParaRPr lang="en-GB" dirty="0">
                        <a:solidFill>
                          <a:srgbClr val="393A33"/>
                        </a:solidFill>
                      </a:endParaRPr>
                    </a:p>
                  </a:txBody>
                  <a:tcPr>
                    <a:solidFill>
                      <a:schemeClr val="bg1"/>
                    </a:solidFill>
                  </a:tcPr>
                </a:tc>
                <a:tc>
                  <a:txBody>
                    <a:bodyPr/>
                    <a:lstStyle/>
                    <a:p>
                      <a:r>
                        <a:rPr lang="en-GB" dirty="0">
                          <a:solidFill>
                            <a:srgbClr val="393A33"/>
                          </a:solidFill>
                        </a:rPr>
                        <a:t>Veolia Water</a:t>
                      </a:r>
                    </a:p>
                  </a:txBody>
                  <a:tcPr>
                    <a:solidFill>
                      <a:schemeClr val="bg1"/>
                    </a:solidFill>
                  </a:tcPr>
                </a:tc>
                <a:tc rowSpan="3">
                  <a:txBody>
                    <a:bodyPr/>
                    <a:lstStyle/>
                    <a:p>
                      <a:r>
                        <a:rPr lang="en-GB" b="1" dirty="0">
                          <a:solidFill>
                            <a:srgbClr val="393A33"/>
                          </a:solidFill>
                        </a:rPr>
                        <a:t>UK</a:t>
                      </a:r>
                    </a:p>
                  </a:txBody>
                  <a:tcPr anchor="ctr">
                    <a:solidFill>
                      <a:schemeClr val="bg1"/>
                    </a:solidFill>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1887671239"/>
                  </a:ext>
                </a:extLst>
              </a:tr>
              <a:tr h="165378">
                <a:tc>
                  <a:txBody>
                    <a:bodyPr/>
                    <a:lstStyle/>
                    <a:p>
                      <a:r>
                        <a:rPr lang="en-GB" dirty="0">
                          <a:solidFill>
                            <a:srgbClr val="393A33"/>
                          </a:solidFill>
                        </a:rPr>
                        <a:t>Risk Manager</a:t>
                      </a:r>
                    </a:p>
                  </a:txBody>
                  <a:tcPr>
                    <a:solidFill>
                      <a:schemeClr val="bg1"/>
                    </a:solidFill>
                  </a:tcPr>
                </a:tc>
                <a:tc>
                  <a:txBody>
                    <a:bodyPr/>
                    <a:lstStyle/>
                    <a:p>
                      <a:r>
                        <a:rPr lang="en-GB" dirty="0">
                          <a:solidFill>
                            <a:srgbClr val="393A33"/>
                          </a:solidFill>
                        </a:rPr>
                        <a:t>Veolia</a:t>
                      </a:r>
                    </a:p>
                  </a:txBody>
                  <a:tcPr>
                    <a:solidFill>
                      <a:schemeClr val="bg1"/>
                    </a:solidFill>
                  </a:tcPr>
                </a:tc>
                <a:tc vMerge="1">
                  <a:txBody>
                    <a:bodyPr/>
                    <a:lstStyle/>
                    <a:p>
                      <a:endParaRPr lang="en-GB" dirty="0">
                        <a:solidFill>
                          <a:srgbClr val="393A33"/>
                        </a:solidFill>
                      </a:endParaRPr>
                    </a:p>
                  </a:txBody>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2566436608"/>
                  </a:ext>
                </a:extLst>
              </a:tr>
              <a:tr h="165378">
                <a:tc>
                  <a:txBody>
                    <a:bodyPr/>
                    <a:lstStyle/>
                    <a:p>
                      <a:r>
                        <a:rPr lang="en-US" sz="1800" dirty="0">
                          <a:solidFill>
                            <a:srgbClr val="393A33"/>
                          </a:solidFill>
                        </a:rPr>
                        <a:t>Transformation Project Manager</a:t>
                      </a:r>
                      <a:endParaRPr lang="en-GB" dirty="0">
                        <a:solidFill>
                          <a:srgbClr val="393A33"/>
                        </a:solidFill>
                      </a:endParaRPr>
                    </a:p>
                  </a:txBody>
                  <a:tcPr>
                    <a:solidFill>
                      <a:schemeClr val="bg1"/>
                    </a:solidFill>
                  </a:tcPr>
                </a:tc>
                <a:tc rowSpan="3">
                  <a:txBody>
                    <a:bodyPr/>
                    <a:lstStyle/>
                    <a:p>
                      <a:r>
                        <a:rPr lang="en-GB" dirty="0">
                          <a:solidFill>
                            <a:srgbClr val="393A33"/>
                          </a:solidFill>
                        </a:rPr>
                        <a:t>Thomas Cook</a:t>
                      </a:r>
                    </a:p>
                  </a:txBody>
                  <a:tcPr anchor="ctr">
                    <a:solidFill>
                      <a:schemeClr val="bg1"/>
                    </a:solidFill>
                  </a:tcPr>
                </a:tc>
                <a:tc vMerge="1">
                  <a:txBody>
                    <a:bodyPr/>
                    <a:lstStyle/>
                    <a:p>
                      <a:endParaRPr lang="en-GB" dirty="0">
                        <a:solidFill>
                          <a:srgbClr val="393A33"/>
                        </a:solidFill>
                      </a:endParaRPr>
                    </a:p>
                  </a:txBody>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1429853181"/>
                  </a:ext>
                </a:extLst>
              </a:tr>
              <a:tr h="165378">
                <a:tc>
                  <a:txBody>
                    <a:bodyPr/>
                    <a:lstStyle/>
                    <a:p>
                      <a:r>
                        <a:rPr lang="en-GB" dirty="0">
                          <a:solidFill>
                            <a:srgbClr val="393A33"/>
                          </a:solidFill>
                        </a:rPr>
                        <a:t>End-to-End Project Manager</a:t>
                      </a:r>
                    </a:p>
                  </a:txBody>
                  <a:tcPr>
                    <a:solidFill>
                      <a:schemeClr val="bg1"/>
                    </a:solidFill>
                  </a:tcPr>
                </a:tc>
                <a:tc vMerge="1">
                  <a:txBody>
                    <a:bodyPr/>
                    <a:lstStyle/>
                    <a:p>
                      <a:endParaRPr lang="en-GB" dirty="0">
                        <a:solidFill>
                          <a:srgbClr val="393A33"/>
                        </a:solidFill>
                      </a:endParaRPr>
                    </a:p>
                  </a:txBody>
                  <a:tcPr>
                    <a:solidFill>
                      <a:schemeClr val="bg1"/>
                    </a:solidFill>
                  </a:tcPr>
                </a:tc>
                <a:tc>
                  <a:txBody>
                    <a:bodyPr/>
                    <a:lstStyle/>
                    <a:p>
                      <a:r>
                        <a:rPr lang="en-GB" b="1" dirty="0">
                          <a:solidFill>
                            <a:srgbClr val="393A33"/>
                          </a:solidFill>
                        </a:rPr>
                        <a:t>Germany / UK </a:t>
                      </a:r>
                    </a:p>
                  </a:txBody>
                  <a:tcPr>
                    <a:solidFill>
                      <a:schemeClr val="bg1"/>
                    </a:solidFill>
                  </a:tcPr>
                </a:tc>
                <a:tc>
                  <a:txBody>
                    <a:bodyPr/>
                    <a:lstStyle/>
                    <a:p>
                      <a:r>
                        <a:rPr lang="en-GB" dirty="0">
                          <a:solidFill>
                            <a:srgbClr val="393A33"/>
                          </a:solidFill>
                        </a:rPr>
                        <a:t>8 months</a:t>
                      </a:r>
                    </a:p>
                  </a:txBody>
                  <a:tcPr>
                    <a:solidFill>
                      <a:schemeClr val="bg1"/>
                    </a:solidFill>
                  </a:tcPr>
                </a:tc>
                <a:extLst>
                  <a:ext uri="{0D108BD9-81ED-4DB2-BD59-A6C34878D82A}">
                    <a16:rowId xmlns:a16="http://schemas.microsoft.com/office/drawing/2014/main" val="1036370468"/>
                  </a:ext>
                </a:extLst>
              </a:tr>
              <a:tr h="165378">
                <a:tc>
                  <a:txBody>
                    <a:bodyPr/>
                    <a:lstStyle/>
                    <a:p>
                      <a:r>
                        <a:rPr lang="en-US" sz="1800" dirty="0">
                          <a:solidFill>
                            <a:srgbClr val="393A33"/>
                          </a:solidFill>
                        </a:rPr>
                        <a:t>Business Development Associate Director</a:t>
                      </a:r>
                      <a:endParaRPr lang="en-GB" dirty="0">
                        <a:solidFill>
                          <a:srgbClr val="393A33"/>
                        </a:solidFill>
                      </a:endParaRPr>
                    </a:p>
                  </a:txBody>
                  <a:tcPr>
                    <a:solidFill>
                      <a:schemeClr val="bg1"/>
                    </a:solidFill>
                  </a:tcPr>
                </a:tc>
                <a:tc vMerge="1">
                  <a:txBody>
                    <a:bodyPr/>
                    <a:lstStyle/>
                    <a:p>
                      <a:endParaRPr lang="en-GB" dirty="0">
                        <a:solidFill>
                          <a:srgbClr val="393A33"/>
                        </a:solidFill>
                      </a:endParaRPr>
                    </a:p>
                  </a:txBody>
                  <a:tcPr>
                    <a:solidFill>
                      <a:schemeClr val="bg1"/>
                    </a:solidFill>
                  </a:tcPr>
                </a:tc>
                <a:tc>
                  <a:txBody>
                    <a:bodyPr/>
                    <a:lstStyle/>
                    <a:p>
                      <a:r>
                        <a:rPr lang="en-GB" b="1" dirty="0">
                          <a:solidFill>
                            <a:srgbClr val="393A33"/>
                          </a:solidFill>
                        </a:rPr>
                        <a:t>China</a:t>
                      </a:r>
                    </a:p>
                  </a:txBody>
                  <a:tcPr>
                    <a:solidFill>
                      <a:schemeClr val="bg1"/>
                    </a:solidFill>
                  </a:tcPr>
                </a:tc>
                <a:tc>
                  <a:txBody>
                    <a:bodyPr/>
                    <a:lstStyle/>
                    <a:p>
                      <a:r>
                        <a:rPr lang="en-GB" dirty="0">
                          <a:solidFill>
                            <a:srgbClr val="393A33"/>
                          </a:solidFill>
                        </a:rPr>
                        <a:t>2 years</a:t>
                      </a:r>
                    </a:p>
                  </a:txBody>
                  <a:tcPr>
                    <a:solidFill>
                      <a:schemeClr val="bg1"/>
                    </a:solidFill>
                  </a:tcPr>
                </a:tc>
                <a:extLst>
                  <a:ext uri="{0D108BD9-81ED-4DB2-BD59-A6C34878D82A}">
                    <a16:rowId xmlns:a16="http://schemas.microsoft.com/office/drawing/2014/main" val="1244706383"/>
                  </a:ext>
                </a:extLst>
              </a:tr>
              <a:tr h="165378">
                <a:tc>
                  <a:txBody>
                    <a:bodyPr/>
                    <a:lstStyle/>
                    <a:p>
                      <a:r>
                        <a:rPr lang="en-US" sz="1800" dirty="0">
                          <a:solidFill>
                            <a:srgbClr val="393A33"/>
                          </a:solidFill>
                        </a:rPr>
                        <a:t>Founder, Author, Presenter</a:t>
                      </a:r>
                      <a:endParaRPr lang="en-GB" dirty="0">
                        <a:solidFill>
                          <a:srgbClr val="393A33"/>
                        </a:solidFill>
                      </a:endParaRPr>
                    </a:p>
                  </a:txBody>
                  <a:tcPr>
                    <a:solidFill>
                      <a:schemeClr val="bg1"/>
                    </a:solidFill>
                  </a:tcPr>
                </a:tc>
                <a:tc>
                  <a:txBody>
                    <a:bodyPr/>
                    <a:lstStyle/>
                    <a:p>
                      <a:r>
                        <a:rPr lang="en-GB" dirty="0">
                          <a:solidFill>
                            <a:srgbClr val="393A33"/>
                          </a:solidFill>
                        </a:rPr>
                        <a:t>Be Beyond Borders</a:t>
                      </a:r>
                    </a:p>
                  </a:txBody>
                  <a:tcPr>
                    <a:solidFill>
                      <a:schemeClr val="bg1"/>
                    </a:solidFill>
                  </a:tcPr>
                </a:tc>
                <a:tc rowSpan="2">
                  <a:txBody>
                    <a:bodyPr/>
                    <a:lstStyle/>
                    <a:p>
                      <a:r>
                        <a:rPr lang="en-GB" b="1" dirty="0">
                          <a:solidFill>
                            <a:srgbClr val="393A33"/>
                          </a:solidFill>
                        </a:rPr>
                        <a:t>Australia</a:t>
                      </a:r>
                    </a:p>
                  </a:txBody>
                  <a:tcPr anchor="ctr">
                    <a:solidFill>
                      <a:schemeClr val="bg1"/>
                    </a:solidFill>
                  </a:tcPr>
                </a:tc>
                <a:tc>
                  <a:txBody>
                    <a:bodyPr/>
                    <a:lstStyle/>
                    <a:p>
                      <a:r>
                        <a:rPr lang="en-GB" dirty="0">
                          <a:solidFill>
                            <a:srgbClr val="393A33"/>
                          </a:solidFill>
                        </a:rPr>
                        <a:t>5 years</a:t>
                      </a:r>
                    </a:p>
                  </a:txBody>
                  <a:tcPr>
                    <a:solidFill>
                      <a:schemeClr val="bg1"/>
                    </a:solidFill>
                  </a:tcPr>
                </a:tc>
                <a:extLst>
                  <a:ext uri="{0D108BD9-81ED-4DB2-BD59-A6C34878D82A}">
                    <a16:rowId xmlns:a16="http://schemas.microsoft.com/office/drawing/2014/main" val="59376700"/>
                  </a:ext>
                </a:extLst>
              </a:tr>
              <a:tr h="165378">
                <a:tc>
                  <a:txBody>
                    <a:bodyPr/>
                    <a:lstStyle/>
                    <a:p>
                      <a:r>
                        <a:rPr lang="en-US" sz="1800" dirty="0">
                          <a:solidFill>
                            <a:srgbClr val="393A33"/>
                          </a:solidFill>
                        </a:rPr>
                        <a:t>Area Manager</a:t>
                      </a:r>
                      <a:endParaRPr lang="en-GB" dirty="0">
                        <a:solidFill>
                          <a:srgbClr val="393A33"/>
                        </a:solidFill>
                      </a:endParaRPr>
                    </a:p>
                  </a:txBody>
                  <a:tcPr>
                    <a:solidFill>
                      <a:schemeClr val="bg1"/>
                    </a:solidFill>
                  </a:tcPr>
                </a:tc>
                <a:tc>
                  <a:txBody>
                    <a:bodyPr/>
                    <a:lstStyle/>
                    <a:p>
                      <a:r>
                        <a:rPr lang="en-US" sz="1800" dirty="0">
                          <a:solidFill>
                            <a:srgbClr val="393A33"/>
                          </a:solidFill>
                        </a:rPr>
                        <a:t>Expedia Group </a:t>
                      </a:r>
                      <a:endParaRPr lang="en-GB" dirty="0">
                        <a:solidFill>
                          <a:srgbClr val="393A33"/>
                        </a:solidFill>
                      </a:endParaRPr>
                    </a:p>
                  </a:txBody>
                  <a:tcPr>
                    <a:solidFill>
                      <a:schemeClr val="bg1"/>
                    </a:solidFill>
                  </a:tcPr>
                </a:tc>
                <a:tc vMerge="1">
                  <a:txBody>
                    <a:bodyPr/>
                    <a:lstStyle/>
                    <a:p>
                      <a:endParaRPr lang="en-GB" dirty="0">
                        <a:solidFill>
                          <a:srgbClr val="393A33"/>
                        </a:solidFill>
                      </a:endParaRPr>
                    </a:p>
                  </a:txBody>
                  <a:tcPr anchor="ctr"/>
                </a:tc>
                <a:tc>
                  <a:txBody>
                    <a:bodyPr/>
                    <a:lstStyle/>
                    <a:p>
                      <a:r>
                        <a:rPr lang="en-GB" dirty="0">
                          <a:solidFill>
                            <a:srgbClr val="393A33"/>
                          </a:solidFill>
                        </a:rPr>
                        <a:t>2 years</a:t>
                      </a:r>
                    </a:p>
                  </a:txBody>
                  <a:tcPr>
                    <a:solidFill>
                      <a:schemeClr val="bg1"/>
                    </a:solidFill>
                  </a:tcPr>
                </a:tc>
                <a:extLst>
                  <a:ext uri="{0D108BD9-81ED-4DB2-BD59-A6C34878D82A}">
                    <a16:rowId xmlns:a16="http://schemas.microsoft.com/office/drawing/2014/main" val="2033578427"/>
                  </a:ext>
                </a:extLst>
              </a:tr>
              <a:tr h="165378">
                <a:tc>
                  <a:txBody>
                    <a:bodyPr/>
                    <a:lstStyle/>
                    <a:p>
                      <a:r>
                        <a:rPr lang="en-US" sz="1800" dirty="0">
                          <a:solidFill>
                            <a:srgbClr val="393A33"/>
                          </a:solidFill>
                        </a:rPr>
                        <a:t>Director of People &amp; Culture</a:t>
                      </a:r>
                      <a:endParaRPr lang="en-GB" dirty="0">
                        <a:solidFill>
                          <a:srgbClr val="393A33"/>
                        </a:solidFill>
                      </a:endParaRPr>
                    </a:p>
                  </a:txBody>
                  <a:tcPr>
                    <a:solidFill>
                      <a:schemeClr val="bg1"/>
                    </a:solidFill>
                  </a:tcPr>
                </a:tc>
                <a:tc>
                  <a:txBody>
                    <a:bodyPr/>
                    <a:lstStyle/>
                    <a:p>
                      <a:r>
                        <a:rPr lang="en-GB" dirty="0" err="1">
                          <a:solidFill>
                            <a:srgbClr val="393A33"/>
                          </a:solidFill>
                        </a:rPr>
                        <a:t>Harri</a:t>
                      </a:r>
                      <a:endParaRPr lang="en-GB" dirty="0">
                        <a:solidFill>
                          <a:srgbClr val="393A33"/>
                        </a:solidFill>
                      </a:endParaRPr>
                    </a:p>
                  </a:txBody>
                  <a:tcPr>
                    <a:solidFill>
                      <a:schemeClr val="bg1"/>
                    </a:solidFill>
                  </a:tcPr>
                </a:tc>
                <a:tc rowSpan="3">
                  <a:txBody>
                    <a:bodyPr/>
                    <a:lstStyle/>
                    <a:p>
                      <a:r>
                        <a:rPr lang="en-GB" b="1" dirty="0">
                          <a:solidFill>
                            <a:srgbClr val="393A33"/>
                          </a:solidFill>
                        </a:rPr>
                        <a:t>UK</a:t>
                      </a:r>
                    </a:p>
                  </a:txBody>
                  <a:tcPr anchor="ctr">
                    <a:solidFill>
                      <a:schemeClr val="bg1"/>
                    </a:solidFill>
                  </a:tcPr>
                </a:tc>
                <a:tc>
                  <a:txBody>
                    <a:bodyPr/>
                    <a:lstStyle/>
                    <a:p>
                      <a:r>
                        <a:rPr lang="en-GB" dirty="0">
                          <a:solidFill>
                            <a:srgbClr val="393A33"/>
                          </a:solidFill>
                        </a:rPr>
                        <a:t>6 months</a:t>
                      </a:r>
                    </a:p>
                  </a:txBody>
                  <a:tcPr>
                    <a:solidFill>
                      <a:schemeClr val="bg1"/>
                    </a:solidFill>
                  </a:tcPr>
                </a:tc>
                <a:extLst>
                  <a:ext uri="{0D108BD9-81ED-4DB2-BD59-A6C34878D82A}">
                    <a16:rowId xmlns:a16="http://schemas.microsoft.com/office/drawing/2014/main" val="2737845991"/>
                  </a:ext>
                </a:extLst>
              </a:tr>
              <a:tr h="165378">
                <a:tc>
                  <a:txBody>
                    <a:bodyPr/>
                    <a:lstStyle/>
                    <a:p>
                      <a:r>
                        <a:rPr lang="en-US" sz="1800" dirty="0">
                          <a:solidFill>
                            <a:srgbClr val="393A33"/>
                          </a:solidFill>
                        </a:rPr>
                        <a:t>Diversity &amp; Inclusion Lead</a:t>
                      </a:r>
                      <a:endParaRPr lang="en-GB" dirty="0">
                        <a:solidFill>
                          <a:srgbClr val="393A33"/>
                        </a:solidFill>
                      </a:endParaRPr>
                    </a:p>
                  </a:txBody>
                  <a:tcPr>
                    <a:solidFill>
                      <a:schemeClr val="bg1"/>
                    </a:solidFill>
                  </a:tcPr>
                </a:tc>
                <a:tc>
                  <a:txBody>
                    <a:bodyPr/>
                    <a:lstStyle/>
                    <a:p>
                      <a:r>
                        <a:rPr lang="en-GB" dirty="0">
                          <a:solidFill>
                            <a:srgbClr val="393A33"/>
                          </a:solidFill>
                        </a:rPr>
                        <a:t>Innovate UK KTN </a:t>
                      </a:r>
                    </a:p>
                  </a:txBody>
                  <a:tcPr>
                    <a:solidFill>
                      <a:schemeClr val="bg1"/>
                    </a:solidFill>
                  </a:tcPr>
                </a:tc>
                <a:tc vMerge="1">
                  <a:txBody>
                    <a:bodyPr/>
                    <a:lstStyle/>
                    <a:p>
                      <a:r>
                        <a:rPr lang="en-GB" dirty="0">
                          <a:solidFill>
                            <a:srgbClr val="393A33"/>
                          </a:solidFill>
                        </a:rPr>
                        <a:t>UK</a:t>
                      </a:r>
                    </a:p>
                  </a:txBody>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48311612"/>
                  </a:ext>
                </a:extLst>
              </a:tr>
              <a:tr h="165378">
                <a:tc>
                  <a:txBody>
                    <a:bodyPr/>
                    <a:lstStyle/>
                    <a:p>
                      <a:r>
                        <a:rPr lang="en-US" sz="1800" dirty="0" err="1">
                          <a:solidFill>
                            <a:srgbClr val="393A33"/>
                          </a:solidFill>
                        </a:rPr>
                        <a:t>Programme</a:t>
                      </a:r>
                      <a:r>
                        <a:rPr lang="en-US" sz="1800" dirty="0">
                          <a:solidFill>
                            <a:srgbClr val="393A33"/>
                          </a:solidFill>
                        </a:rPr>
                        <a:t> Manager Disabled Innovators</a:t>
                      </a:r>
                      <a:endParaRPr lang="en-GB" dirty="0">
                        <a:solidFill>
                          <a:srgbClr val="393A33"/>
                        </a:solidFill>
                      </a:endParaRPr>
                    </a:p>
                  </a:txBody>
                  <a:tcPr>
                    <a:solidFill>
                      <a:schemeClr val="bg1"/>
                    </a:solidFill>
                  </a:tcPr>
                </a:tc>
                <a:tc>
                  <a:txBody>
                    <a:bodyPr/>
                    <a:lstStyle/>
                    <a:p>
                      <a:r>
                        <a:rPr lang="en-GB" dirty="0">
                          <a:solidFill>
                            <a:srgbClr val="393A33"/>
                          </a:solidFill>
                        </a:rPr>
                        <a:t>Innovate UK</a:t>
                      </a:r>
                    </a:p>
                  </a:txBody>
                  <a:tcPr>
                    <a:solidFill>
                      <a:schemeClr val="bg1"/>
                    </a:solidFill>
                  </a:tcPr>
                </a:tc>
                <a:tc vMerge="1">
                  <a:txBody>
                    <a:bodyPr/>
                    <a:lstStyle/>
                    <a:p>
                      <a:r>
                        <a:rPr lang="en-GB" dirty="0">
                          <a:solidFill>
                            <a:srgbClr val="393A33"/>
                          </a:solidFill>
                        </a:rPr>
                        <a:t>UK </a:t>
                      </a:r>
                    </a:p>
                  </a:txBody>
                  <a:tcPr/>
                </a:tc>
                <a:tc>
                  <a:txBody>
                    <a:bodyPr/>
                    <a:lstStyle/>
                    <a:p>
                      <a:r>
                        <a:rPr lang="en-GB" dirty="0">
                          <a:solidFill>
                            <a:srgbClr val="393A33"/>
                          </a:solidFill>
                        </a:rPr>
                        <a:t>1 year</a:t>
                      </a:r>
                    </a:p>
                  </a:txBody>
                  <a:tcPr>
                    <a:solidFill>
                      <a:schemeClr val="bg1"/>
                    </a:solidFill>
                  </a:tcPr>
                </a:tc>
                <a:extLst>
                  <a:ext uri="{0D108BD9-81ED-4DB2-BD59-A6C34878D82A}">
                    <a16:rowId xmlns:a16="http://schemas.microsoft.com/office/drawing/2014/main" val="3535154175"/>
                  </a:ext>
                </a:extLst>
              </a:tr>
            </a:tbl>
          </a:graphicData>
        </a:graphic>
      </p:graphicFrame>
      <p:pic>
        <p:nvPicPr>
          <p:cNvPr id="22" name="Picture 21" descr="Be Beyond Borders logo - Two hexagons with turquoise and black lines ">
            <a:extLst>
              <a:ext uri="{FF2B5EF4-FFF2-40B4-BE49-F238E27FC236}">
                <a16:creationId xmlns:a16="http://schemas.microsoft.com/office/drawing/2014/main" id="{682F2A2B-0D4E-C41A-0708-76C30AB4FA9C}"/>
              </a:ext>
            </a:extLst>
          </p:cNvPr>
          <p:cNvPicPr>
            <a:picLocks noChangeAspect="1"/>
          </p:cNvPicPr>
          <p:nvPr/>
        </p:nvPicPr>
        <p:blipFill>
          <a:blip r:embed="rId3"/>
          <a:stretch>
            <a:fillRect/>
          </a:stretch>
        </p:blipFill>
        <p:spPr>
          <a:xfrm>
            <a:off x="11134876" y="5939790"/>
            <a:ext cx="918210" cy="918210"/>
          </a:xfrm>
          <a:prstGeom prst="rect">
            <a:avLst/>
          </a:prstGeom>
        </p:spPr>
      </p:pic>
      <p:sp>
        <p:nvSpPr>
          <p:cNvPr id="23" name="Title 22">
            <a:extLst>
              <a:ext uri="{FF2B5EF4-FFF2-40B4-BE49-F238E27FC236}">
                <a16:creationId xmlns:a16="http://schemas.microsoft.com/office/drawing/2014/main" id="{75CB9443-0EBB-1AD5-A0DC-302BB2648614}"/>
              </a:ext>
            </a:extLst>
          </p:cNvPr>
          <p:cNvSpPr>
            <a:spLocks noGrp="1"/>
          </p:cNvSpPr>
          <p:nvPr>
            <p:ph type="title"/>
          </p:nvPr>
        </p:nvSpPr>
        <p:spPr>
          <a:xfrm>
            <a:off x="1" y="-1151158"/>
            <a:ext cx="11910348" cy="744758"/>
          </a:xfrm>
        </p:spPr>
        <p:txBody>
          <a:bodyPr vert="horz" lIns="91440" tIns="45720" rIns="91440" bIns="45720" rtlCol="0" anchor="b">
            <a:normAutofit/>
          </a:bodyPr>
          <a:lstStyle/>
          <a:p>
            <a:r>
              <a:rPr lang="en-GB" sz="2800" dirty="0"/>
              <a:t>My Career Path</a:t>
            </a:r>
          </a:p>
        </p:txBody>
      </p:sp>
    </p:spTree>
    <p:extLst>
      <p:ext uri="{BB962C8B-B14F-4D97-AF65-F5344CB8AC3E}">
        <p14:creationId xmlns:p14="http://schemas.microsoft.com/office/powerpoint/2010/main" val="297800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3A004E-99EF-87BF-8114-12D9483986F6}"/>
              </a:ext>
              <a:ext uri="{C183D7F6-B498-43B3-948B-1728B52AA6E4}">
                <adec:decorative xmlns:adec="http://schemas.microsoft.com/office/drawing/2017/decorative" val="1"/>
              </a:ext>
            </a:extLst>
          </p:cNvPr>
          <p:cNvSpPr/>
          <p:nvPr/>
        </p:nvSpPr>
        <p:spPr>
          <a:xfrm>
            <a:off x="-243840" y="4080987"/>
            <a:ext cx="12628880" cy="1875381"/>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Google Shape;188;p33">
            <a:extLst>
              <a:ext uri="{FF2B5EF4-FFF2-40B4-BE49-F238E27FC236}">
                <a16:creationId xmlns:a16="http://schemas.microsoft.com/office/drawing/2014/main" id="{7C4243B4-9214-614C-2877-1F183D85D8FD}"/>
              </a:ext>
              <a:ext uri="{C183D7F6-B498-43B3-948B-1728B52AA6E4}">
                <adec:decorative xmlns:adec="http://schemas.microsoft.com/office/drawing/2017/decorative" val="1"/>
              </a:ext>
            </a:extLst>
          </p:cNvPr>
          <p:cNvSpPr/>
          <p:nvPr/>
        </p:nvSpPr>
        <p:spPr>
          <a:xfrm>
            <a:off x="2220309" y="6492791"/>
            <a:ext cx="7537200" cy="45719"/>
          </a:xfrm>
          <a:prstGeom prst="roundRect">
            <a:avLst/>
          </a:prstGeom>
          <a:solidFill>
            <a:schemeClr val="bg1"/>
          </a:solidFill>
          <a:ln w="12700">
            <a:solidFill>
              <a:schemeClr val="bg1"/>
            </a:solid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Title 9">
            <a:extLst>
              <a:ext uri="{FF2B5EF4-FFF2-40B4-BE49-F238E27FC236}">
                <a16:creationId xmlns:a16="http://schemas.microsoft.com/office/drawing/2014/main" id="{6B3E4229-D61A-6935-210B-2CB2240B7B9B}"/>
              </a:ext>
            </a:extLst>
          </p:cNvPr>
          <p:cNvSpPr txBox="1">
            <a:spLocks noGrp="1"/>
          </p:cNvSpPr>
          <p:nvPr>
            <p:ph type="title" idx="4294967295"/>
          </p:nvPr>
        </p:nvSpPr>
        <p:spPr>
          <a:xfrm>
            <a:off x="261105" y="532130"/>
            <a:ext cx="11669789" cy="16361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93A33"/>
                </a:solidFill>
                <a:effectLst/>
                <a:uLnTx/>
                <a:uFillTx/>
                <a:latin typeface="+mn-lt"/>
                <a:ea typeface="+mn-ea"/>
                <a:cs typeface="+mn-cs"/>
              </a:rPr>
              <a:t>What is wrong with 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393A33"/>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93A33"/>
                </a:solidFill>
                <a:effectLst/>
                <a:uLnTx/>
                <a:uFillTx/>
                <a:latin typeface="+mn-lt"/>
                <a:ea typeface="+mn-ea"/>
                <a:cs typeface="+mn-cs"/>
              </a:rPr>
              <a:t>Why can’t I just choose one thing and stick with 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93A33"/>
              </a:solidFill>
              <a:effectLst/>
              <a:uLnTx/>
              <a:uFillTx/>
              <a:latin typeface="+mn-lt"/>
              <a:ea typeface="+mn-ea"/>
              <a:cs typeface="+mn-cs"/>
            </a:endParaRPr>
          </a:p>
        </p:txBody>
      </p:sp>
      <p:pic>
        <p:nvPicPr>
          <p:cNvPr id="2" name="Picture 1" descr="Black and white photo of Shanghai with Solene at the front looking up at the skyscrapers &#10;&#10;">
            <a:extLst>
              <a:ext uri="{FF2B5EF4-FFF2-40B4-BE49-F238E27FC236}">
                <a16:creationId xmlns:a16="http://schemas.microsoft.com/office/drawing/2014/main" id="{A31DA1DB-173C-44EB-6161-794BB67BFE7F}"/>
              </a:ext>
            </a:extLst>
          </p:cNvPr>
          <p:cNvPicPr>
            <a:picLocks noChangeAspect="1"/>
          </p:cNvPicPr>
          <p:nvPr/>
        </p:nvPicPr>
        <p:blipFill rotWithShape="1">
          <a:blip r:embed="rId3">
            <a:grayscl/>
          </a:blip>
          <a:srcRect l="14428"/>
          <a:stretch/>
        </p:blipFill>
        <p:spPr>
          <a:xfrm>
            <a:off x="8179704" y="2371069"/>
            <a:ext cx="1473367" cy="1395363"/>
          </a:xfrm>
          <a:prstGeom prst="rect">
            <a:avLst/>
          </a:prstGeom>
        </p:spPr>
      </p:pic>
      <p:pic>
        <p:nvPicPr>
          <p:cNvPr id="4" name="Picture 3" descr="Black and white photo of London">
            <a:extLst>
              <a:ext uri="{FF2B5EF4-FFF2-40B4-BE49-F238E27FC236}">
                <a16:creationId xmlns:a16="http://schemas.microsoft.com/office/drawing/2014/main" id="{D8641B4C-5AEB-DB15-D6E4-1A41A4166395}"/>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Lst>
          </a:blip>
          <a:srcRect l="11387" r="4472"/>
          <a:stretch/>
        </p:blipFill>
        <p:spPr>
          <a:xfrm>
            <a:off x="4388321" y="2371069"/>
            <a:ext cx="1566534" cy="1395363"/>
          </a:xfrm>
          <a:prstGeom prst="rect">
            <a:avLst/>
          </a:prstGeom>
        </p:spPr>
      </p:pic>
      <p:pic>
        <p:nvPicPr>
          <p:cNvPr id="5" name="Picture 4" descr="Drawing made by Solene - black and white depicting a surrealist style face with writing 'who are you?' ">
            <a:extLst>
              <a:ext uri="{FF2B5EF4-FFF2-40B4-BE49-F238E27FC236}">
                <a16:creationId xmlns:a16="http://schemas.microsoft.com/office/drawing/2014/main" id="{4DC21494-CF55-F78E-92BF-9252B5844A31}"/>
              </a:ext>
            </a:extLst>
          </p:cNvPr>
          <p:cNvPicPr>
            <a:picLocks noChangeAspect="1"/>
          </p:cNvPicPr>
          <p:nvPr/>
        </p:nvPicPr>
        <p:blipFill rotWithShape="1">
          <a:blip r:embed="rId6"/>
          <a:srcRect l="16956"/>
          <a:stretch/>
        </p:blipFill>
        <p:spPr>
          <a:xfrm>
            <a:off x="2476680" y="2371069"/>
            <a:ext cx="1566534" cy="1413767"/>
          </a:xfrm>
          <a:prstGeom prst="rect">
            <a:avLst/>
          </a:prstGeom>
        </p:spPr>
      </p:pic>
      <p:pic>
        <p:nvPicPr>
          <p:cNvPr id="7" name="Picture 6" descr="Black and white photo of Solene with multiple images of her face as if looking into a broken mirror">
            <a:extLst>
              <a:ext uri="{FF2B5EF4-FFF2-40B4-BE49-F238E27FC236}">
                <a16:creationId xmlns:a16="http://schemas.microsoft.com/office/drawing/2014/main" id="{A0983E14-C414-94B8-4838-362B5A1304A6}"/>
              </a:ext>
            </a:extLst>
          </p:cNvPr>
          <p:cNvPicPr>
            <a:picLocks noChangeAspect="1"/>
          </p:cNvPicPr>
          <p:nvPr/>
        </p:nvPicPr>
        <p:blipFill rotWithShape="1">
          <a:blip r:embed="rId7">
            <a:grayscl/>
          </a:blip>
          <a:srcRect l="1" r="37366"/>
          <a:stretch/>
        </p:blipFill>
        <p:spPr>
          <a:xfrm>
            <a:off x="9998180" y="2371069"/>
            <a:ext cx="1553714" cy="1395363"/>
          </a:xfrm>
          <a:prstGeom prst="rect">
            <a:avLst/>
          </a:prstGeom>
        </p:spPr>
      </p:pic>
      <p:pic>
        <p:nvPicPr>
          <p:cNvPr id="8" name="Picture 7" descr="Black and white photo of Solene as a kid, writing or drawing">
            <a:extLst>
              <a:ext uri="{FF2B5EF4-FFF2-40B4-BE49-F238E27FC236}">
                <a16:creationId xmlns:a16="http://schemas.microsoft.com/office/drawing/2014/main" id="{DBF9C2AA-9A3E-4AF7-AA51-042B81F71D84}"/>
              </a:ext>
            </a:extLst>
          </p:cNvPr>
          <p:cNvPicPr>
            <a:picLocks noChangeAspect="1"/>
          </p:cNvPicPr>
          <p:nvPr/>
        </p:nvPicPr>
        <p:blipFill rotWithShape="1">
          <a:blip r:embed="rId8">
            <a:grayscl/>
          </a:blip>
          <a:srcRect t="17950" b="18485"/>
          <a:stretch/>
        </p:blipFill>
        <p:spPr>
          <a:xfrm>
            <a:off x="612887" y="2371069"/>
            <a:ext cx="1518686" cy="1424368"/>
          </a:xfrm>
          <a:prstGeom prst="rect">
            <a:avLst/>
          </a:prstGeom>
        </p:spPr>
      </p:pic>
      <p:pic>
        <p:nvPicPr>
          <p:cNvPr id="11" name="Picture 10" descr="Black and white photo of Solene as a kid pretending to work on an old-school computer ">
            <a:extLst>
              <a:ext uri="{FF2B5EF4-FFF2-40B4-BE49-F238E27FC236}">
                <a16:creationId xmlns:a16="http://schemas.microsoft.com/office/drawing/2014/main" id="{E983DA8E-D22C-7E30-FD5B-7D12C0EF37C5}"/>
              </a:ext>
            </a:extLst>
          </p:cNvPr>
          <p:cNvPicPr>
            <a:picLocks noChangeAspect="1"/>
          </p:cNvPicPr>
          <p:nvPr/>
        </p:nvPicPr>
        <p:blipFill rotWithShape="1">
          <a:blip r:embed="rId9">
            <a:grayscl/>
            <a:extLst>
              <a:ext uri="{28A0092B-C50C-407E-A947-70E740481C1C}">
                <a14:useLocalDpi xmlns:a14="http://schemas.microsoft.com/office/drawing/2010/main" val="0"/>
              </a:ext>
            </a:extLst>
          </a:blip>
          <a:srcRect l="10071" t="8559" r="17710"/>
          <a:stretch/>
        </p:blipFill>
        <p:spPr>
          <a:xfrm>
            <a:off x="6299962" y="2371069"/>
            <a:ext cx="1534635" cy="1395363"/>
          </a:xfrm>
          <a:prstGeom prst="rect">
            <a:avLst/>
          </a:prstGeom>
          <a:ln>
            <a:noFill/>
          </a:ln>
        </p:spPr>
      </p:pic>
      <p:sp>
        <p:nvSpPr>
          <p:cNvPr id="9" name="TextBox 8">
            <a:extLst>
              <a:ext uri="{FF2B5EF4-FFF2-40B4-BE49-F238E27FC236}">
                <a16:creationId xmlns:a16="http://schemas.microsoft.com/office/drawing/2014/main" id="{981027A5-CB71-5A7A-275C-34893366653F}"/>
              </a:ext>
            </a:extLst>
          </p:cNvPr>
          <p:cNvSpPr txBox="1"/>
          <p:nvPr/>
        </p:nvSpPr>
        <p:spPr>
          <a:xfrm>
            <a:off x="261105" y="4228784"/>
            <a:ext cx="11669789" cy="163614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ea typeface="+mn-ea"/>
                <a:cs typeface="+mn-cs"/>
              </a:rPr>
              <a:t>What if there was </a:t>
            </a:r>
            <a:r>
              <a:rPr kumimoji="0" lang="en-US" sz="4400" b="1" i="1" u="none" strike="noStrike" kern="1200" cap="none" spc="0" normalizeH="0" baseline="0" noProof="0" dirty="0">
                <a:ln>
                  <a:noFill/>
                </a:ln>
                <a:solidFill>
                  <a:schemeClr val="bg1"/>
                </a:solidFill>
                <a:effectLst/>
                <a:uLnTx/>
                <a:uFillTx/>
                <a:ea typeface="+mn-ea"/>
                <a:cs typeface="+mn-cs"/>
              </a:rPr>
              <a:t>nothing</a:t>
            </a:r>
            <a:r>
              <a:rPr kumimoji="0" lang="en-US" sz="4400" b="1" i="0" u="none" strike="noStrike" kern="1200" cap="none" spc="0" normalizeH="0" baseline="0" noProof="0" dirty="0">
                <a:ln>
                  <a:noFill/>
                </a:ln>
                <a:solidFill>
                  <a:schemeClr val="bg1"/>
                </a:solidFill>
                <a:effectLst/>
                <a:uLnTx/>
                <a:uFillTx/>
                <a:ea typeface="+mn-ea"/>
                <a:cs typeface="+mn-cs"/>
              </a:rPr>
              <a:t> wrong with 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Why are careers seen as straight ladders and not unique windy paths? </a:t>
            </a:r>
            <a:endParaRPr kumimoji="0" lang="en-US" sz="2800" b="1" i="0" u="none" strike="noStrike" kern="1200" cap="none" spc="0" normalizeH="0" baseline="0" noProof="0" dirty="0">
              <a:ln>
                <a:noFill/>
              </a:ln>
              <a:solidFill>
                <a:schemeClr val="bg1"/>
              </a:solidFill>
              <a:effectLst/>
              <a:uLnTx/>
              <a:uFillTx/>
              <a:ea typeface="+mn-ea"/>
              <a:cs typeface="+mn-cs"/>
            </a:endParaRPr>
          </a:p>
          <a:p>
            <a:pPr algn="ctr"/>
            <a:endParaRPr kumimoji="0" lang="en-US" sz="2000" b="0" i="0" u="none" strike="noStrike" kern="1200" cap="none" spc="0" normalizeH="0" baseline="0" noProof="0" dirty="0">
              <a:ln>
                <a:noFill/>
              </a:ln>
              <a:solidFill>
                <a:schemeClr val="bg1"/>
              </a:solidFill>
              <a:effectLst/>
              <a:uLnTx/>
              <a:uFillTx/>
            </a:endParaRPr>
          </a:p>
        </p:txBody>
      </p:sp>
      <p:pic>
        <p:nvPicPr>
          <p:cNvPr id="13" name="Picture 12" descr="Be Beyond Borders logo - Two hexagons with turquoise and black lines ">
            <a:extLst>
              <a:ext uri="{FF2B5EF4-FFF2-40B4-BE49-F238E27FC236}">
                <a16:creationId xmlns:a16="http://schemas.microsoft.com/office/drawing/2014/main" id="{BBA84B33-E6F1-8E9B-7D73-F32BD2BA1976}"/>
              </a:ext>
            </a:extLst>
          </p:cNvPr>
          <p:cNvPicPr>
            <a:picLocks noChangeAspect="1"/>
          </p:cNvPicPr>
          <p:nvPr/>
        </p:nvPicPr>
        <p:blipFill>
          <a:blip r:embed="rId10"/>
          <a:stretch>
            <a:fillRect/>
          </a:stretch>
        </p:blipFill>
        <p:spPr>
          <a:xfrm>
            <a:off x="11134876" y="5939790"/>
            <a:ext cx="918210" cy="918210"/>
          </a:xfrm>
          <a:prstGeom prst="rect">
            <a:avLst/>
          </a:prstGeom>
        </p:spPr>
      </p:pic>
    </p:spTree>
    <p:extLst>
      <p:ext uri="{BB962C8B-B14F-4D97-AF65-F5344CB8AC3E}">
        <p14:creationId xmlns:p14="http://schemas.microsoft.com/office/powerpoint/2010/main" val="317097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5BB9A-FA58-18F1-22B5-0C916A48182F}"/>
              </a:ext>
            </a:extLst>
          </p:cNvPr>
          <p:cNvSpPr txBox="1"/>
          <p:nvPr/>
        </p:nvSpPr>
        <p:spPr>
          <a:xfrm>
            <a:off x="848360" y="551289"/>
            <a:ext cx="10002520" cy="5755422"/>
          </a:xfrm>
          <a:prstGeom prst="rect">
            <a:avLst/>
          </a:prstGeom>
          <a:noFill/>
        </p:spPr>
        <p:txBody>
          <a:bodyPr wrap="square" rtlCol="0">
            <a:spAutoFit/>
          </a:bodyPr>
          <a:lstStyle/>
          <a:p>
            <a:r>
              <a:rPr lang="en-GB" sz="4400" dirty="0">
                <a:solidFill>
                  <a:schemeClr val="bg1"/>
                </a:solidFill>
              </a:rPr>
              <a:t>Your career is </a:t>
            </a:r>
            <a:r>
              <a:rPr lang="en-GB" sz="4400" b="1" dirty="0">
                <a:solidFill>
                  <a:schemeClr val="bg1"/>
                </a:solidFill>
              </a:rPr>
              <a:t>unique</a:t>
            </a:r>
            <a:r>
              <a:rPr lang="en-GB" sz="4400" dirty="0">
                <a:solidFill>
                  <a:schemeClr val="bg1"/>
                </a:solidFill>
              </a:rPr>
              <a:t> because you are too. </a:t>
            </a:r>
          </a:p>
          <a:p>
            <a:endParaRPr lang="en-GB" sz="2000" dirty="0">
              <a:solidFill>
                <a:schemeClr val="bg1"/>
              </a:solidFill>
            </a:endParaRPr>
          </a:p>
          <a:p>
            <a:r>
              <a:rPr lang="en-GB" sz="4400" dirty="0">
                <a:solidFill>
                  <a:schemeClr val="bg1"/>
                </a:solidFill>
              </a:rPr>
              <a:t>Cherish the twists and turns, honour the breaks, celebrate the learnings. </a:t>
            </a:r>
          </a:p>
          <a:p>
            <a:endParaRPr lang="en-GB" sz="2000" dirty="0">
              <a:solidFill>
                <a:schemeClr val="bg1"/>
              </a:solidFill>
            </a:endParaRPr>
          </a:p>
          <a:p>
            <a:r>
              <a:rPr lang="en-GB" sz="4400" dirty="0">
                <a:solidFill>
                  <a:schemeClr val="bg1"/>
                </a:solidFill>
              </a:rPr>
              <a:t>Each part of the path, or paths, have brought you to where you are today. </a:t>
            </a:r>
          </a:p>
          <a:p>
            <a:endParaRPr lang="en-GB" sz="2000" dirty="0">
              <a:solidFill>
                <a:schemeClr val="bg1"/>
              </a:solidFill>
            </a:endParaRPr>
          </a:p>
          <a:p>
            <a:r>
              <a:rPr lang="en-GB" sz="4400" dirty="0">
                <a:solidFill>
                  <a:schemeClr val="bg1"/>
                </a:solidFill>
              </a:rPr>
              <a:t>Now, take a moment to breathe and enquire within… </a:t>
            </a:r>
            <a:r>
              <a:rPr lang="en-GB" sz="4400" b="1" dirty="0">
                <a:solidFill>
                  <a:schemeClr val="bg1"/>
                </a:solidFill>
              </a:rPr>
              <a:t>where to next?  </a:t>
            </a:r>
          </a:p>
        </p:txBody>
      </p:sp>
      <p:pic>
        <p:nvPicPr>
          <p:cNvPr id="7" name="Graphic 6" descr="Moving steps with solid fill">
            <a:extLst>
              <a:ext uri="{FF2B5EF4-FFF2-40B4-BE49-F238E27FC236}">
                <a16:creationId xmlns:a16="http://schemas.microsoft.com/office/drawing/2014/main" id="{928699FD-180F-799A-D039-A24C87FE5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1760" y="4866564"/>
            <a:ext cx="1672348" cy="1672348"/>
          </a:xfrm>
          <a:prstGeom prst="rect">
            <a:avLst/>
          </a:prstGeom>
        </p:spPr>
      </p:pic>
      <p:sp>
        <p:nvSpPr>
          <p:cNvPr id="10" name="Title 9">
            <a:extLst>
              <a:ext uri="{FF2B5EF4-FFF2-40B4-BE49-F238E27FC236}">
                <a16:creationId xmlns:a16="http://schemas.microsoft.com/office/drawing/2014/main" id="{129EAF01-DA59-711E-AC41-69DFD977D361}"/>
              </a:ext>
            </a:extLst>
          </p:cNvPr>
          <p:cNvSpPr>
            <a:spLocks noGrp="1"/>
          </p:cNvSpPr>
          <p:nvPr>
            <p:ph type="ctrTitle"/>
          </p:nvPr>
        </p:nvSpPr>
        <p:spPr>
          <a:xfrm>
            <a:off x="0" y="-1461168"/>
            <a:ext cx="9144000" cy="787400"/>
          </a:xfrm>
        </p:spPr>
        <p:txBody>
          <a:bodyPr vert="horz" lIns="91440" tIns="45720" rIns="91440" bIns="45720" rtlCol="0" anchor="b">
            <a:noAutofit/>
          </a:bodyPr>
          <a:lstStyle/>
          <a:p>
            <a:pPr algn="l"/>
            <a:r>
              <a:rPr lang="en-GB" sz="2800" dirty="0"/>
              <a:t>You do YOU</a:t>
            </a:r>
          </a:p>
        </p:txBody>
      </p:sp>
    </p:spTree>
    <p:extLst>
      <p:ext uri="{BB962C8B-B14F-4D97-AF65-F5344CB8AC3E}">
        <p14:creationId xmlns:p14="http://schemas.microsoft.com/office/powerpoint/2010/main" val="221081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Placeholder 4" descr="A close-up of a ramp connecting a tram or train to the platform ">
            <a:extLst>
              <a:ext uri="{FF2B5EF4-FFF2-40B4-BE49-F238E27FC236}">
                <a16:creationId xmlns:a16="http://schemas.microsoft.com/office/drawing/2014/main" id="{7C87109D-DD22-067F-213E-840B85EE82BF}"/>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0706" r="10706"/>
          <a:stretch>
            <a:fillRect/>
          </a:stretch>
        </p:blipFill>
        <p:spPr>
          <a:xfrm>
            <a:off x="4995070" y="0"/>
            <a:ext cx="7196930" cy="6867376"/>
          </a:xfrm>
        </p:spPr>
      </p:pic>
      <p:sp>
        <p:nvSpPr>
          <p:cNvPr id="23" name="Title 22">
            <a:extLst>
              <a:ext uri="{FF2B5EF4-FFF2-40B4-BE49-F238E27FC236}">
                <a16:creationId xmlns:a16="http://schemas.microsoft.com/office/drawing/2014/main" id="{8A0965D6-0D20-40A0-8897-EDF8A7A464C5}"/>
              </a:ext>
            </a:extLst>
          </p:cNvPr>
          <p:cNvSpPr>
            <a:spLocks noGrp="1"/>
          </p:cNvSpPr>
          <p:nvPr>
            <p:ph type="title"/>
          </p:nvPr>
        </p:nvSpPr>
        <p:spPr>
          <a:xfrm>
            <a:off x="-31533" y="1981972"/>
            <a:ext cx="7555077" cy="4247908"/>
          </a:xfrm>
          <a:solidFill>
            <a:srgbClr val="008080">
              <a:alpha val="97000"/>
            </a:srgbClr>
          </a:solidFill>
        </p:spPr>
        <p:txBody>
          <a:bodyPr>
            <a:normAutofit/>
          </a:bodyPr>
          <a:lstStyle/>
          <a:p>
            <a:r>
              <a:rPr lang="en-GB" sz="3000" noProof="0" dirty="0">
                <a:ln w="1905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Reasonable adjustments are changeS an ORGANISATION makes to remove or REDUCE BARRIERs related to disability. </a:t>
            </a:r>
            <a:endParaRPr lang="en-US" sz="3000" dirty="0">
              <a:ln w="19050">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6D1B74B2-695A-4FED-8B66-D854AA9FF005}"/>
              </a:ext>
            </a:extLst>
          </p:cNvPr>
          <p:cNvSpPr>
            <a:spLocks noGrp="1"/>
          </p:cNvSpPr>
          <p:nvPr>
            <p:ph type="body" sz="quarter" idx="15"/>
          </p:nvPr>
        </p:nvSpPr>
        <p:spPr>
          <a:xfrm>
            <a:off x="731520" y="5484935"/>
            <a:ext cx="4773168" cy="365760"/>
          </a:xfrm>
        </p:spPr>
        <p:txBody>
          <a:bodyP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Equality act, 2010</a:t>
            </a:r>
          </a:p>
        </p:txBody>
      </p:sp>
      <p:pic>
        <p:nvPicPr>
          <p:cNvPr id="8" name="Picture 7" descr="Be Beyond Borders logo - Two hexagons with turquoise and black lines ">
            <a:extLst>
              <a:ext uri="{FF2B5EF4-FFF2-40B4-BE49-F238E27FC236}">
                <a16:creationId xmlns:a16="http://schemas.microsoft.com/office/drawing/2014/main" id="{A77FD41B-EAA8-6A24-D074-C03BFCAA1FDC}"/>
              </a:ext>
            </a:extLst>
          </p:cNvPr>
          <p:cNvPicPr>
            <a:picLocks noChangeAspect="1"/>
          </p:cNvPicPr>
          <p:nvPr/>
        </p:nvPicPr>
        <p:blipFill>
          <a:blip r:embed="rId5"/>
          <a:stretch>
            <a:fillRect/>
          </a:stretch>
        </p:blipFill>
        <p:spPr>
          <a:xfrm>
            <a:off x="314476" y="177786"/>
            <a:ext cx="1748004" cy="1748004"/>
          </a:xfrm>
          <a:prstGeom prst="rect">
            <a:avLst/>
          </a:prstGeom>
        </p:spPr>
      </p:pic>
    </p:spTree>
    <p:extLst>
      <p:ext uri="{BB962C8B-B14F-4D97-AF65-F5344CB8AC3E}">
        <p14:creationId xmlns:p14="http://schemas.microsoft.com/office/powerpoint/2010/main" val="367869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y question marks on black background ">
            <a:extLst>
              <a:ext uri="{FF2B5EF4-FFF2-40B4-BE49-F238E27FC236}">
                <a16:creationId xmlns:a16="http://schemas.microsoft.com/office/drawing/2014/main" id="{8265DE79-2505-A2BB-6A28-B8C283FF3D74}"/>
              </a:ext>
            </a:extLst>
          </p:cNvPr>
          <p:cNvPicPr>
            <a:picLocks noChangeAspect="1"/>
          </p:cNvPicPr>
          <p:nvPr/>
        </p:nvPicPr>
        <p:blipFill rotWithShape="1">
          <a:blip r:embed="rId3"/>
          <a:srcRect l="30801" t="37360" r="1449" b="51"/>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B1F7660-1564-6509-F39F-989F94A4DD36}"/>
              </a:ext>
              <a:ext uri="{C183D7F6-B498-43B3-948B-1728B52AA6E4}">
                <adec:decorative xmlns:adec="http://schemas.microsoft.com/office/drawing/2017/decorative" val="1"/>
              </a:ext>
            </a:extLst>
          </p:cNvPr>
          <p:cNvSpPr/>
          <p:nvPr/>
        </p:nvSpPr>
        <p:spPr>
          <a:xfrm>
            <a:off x="-71120" y="172720"/>
            <a:ext cx="2438400" cy="1829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7A8DDD42-D29D-4ECB-A465-13EFA049E83C}"/>
              </a:ext>
            </a:extLst>
          </p:cNvPr>
          <p:cNvSpPr>
            <a:spLocks noGrp="1"/>
          </p:cNvSpPr>
          <p:nvPr>
            <p:ph type="title"/>
          </p:nvPr>
        </p:nvSpPr>
        <p:spPr>
          <a:xfrm>
            <a:off x="493497" y="4932210"/>
            <a:ext cx="9385300" cy="985791"/>
          </a:xfrm>
        </p:spPr>
        <p:txBody>
          <a:bodyPr/>
          <a:lstStyle/>
          <a:p>
            <a:pPr algn="l"/>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Why?</a:t>
            </a:r>
          </a:p>
        </p:txBody>
      </p:sp>
      <p:sp>
        <p:nvSpPr>
          <p:cNvPr id="20" name="Text Placeholder 19">
            <a:extLst>
              <a:ext uri="{FF2B5EF4-FFF2-40B4-BE49-F238E27FC236}">
                <a16:creationId xmlns:a16="http://schemas.microsoft.com/office/drawing/2014/main" id="{88531C66-298F-52BD-C40A-86A579EF4E68}"/>
              </a:ext>
            </a:extLst>
          </p:cNvPr>
          <p:cNvSpPr>
            <a:spLocks noGrp="1"/>
          </p:cNvSpPr>
          <p:nvPr>
            <p:ph type="body" sz="quarter" idx="15"/>
          </p:nvPr>
        </p:nvSpPr>
        <p:spPr>
          <a:xfrm>
            <a:off x="493497" y="4513517"/>
            <a:ext cx="4773168" cy="365760"/>
          </a:xfrm>
        </p:spPr>
        <p: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IT’S TIME TO Talk about…</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Be Beyond Borders logo - Two hexagons with turquoise and black lines ">
            <a:extLst>
              <a:ext uri="{FF2B5EF4-FFF2-40B4-BE49-F238E27FC236}">
                <a16:creationId xmlns:a16="http://schemas.microsoft.com/office/drawing/2014/main" id="{83C79B49-2147-FBF8-01C7-76125CC5C371}"/>
              </a:ext>
            </a:extLst>
          </p:cNvPr>
          <p:cNvPicPr>
            <a:picLocks noChangeAspect="1"/>
          </p:cNvPicPr>
          <p:nvPr/>
        </p:nvPicPr>
        <p:blipFill>
          <a:blip r:embed="rId4"/>
          <a:stretch>
            <a:fillRect/>
          </a:stretch>
        </p:blipFill>
        <p:spPr>
          <a:xfrm>
            <a:off x="314476" y="177786"/>
            <a:ext cx="1748004" cy="1748004"/>
          </a:xfrm>
          <a:prstGeom prst="rect">
            <a:avLst/>
          </a:prstGeom>
        </p:spPr>
      </p:pic>
    </p:spTree>
    <p:extLst>
      <p:ext uri="{BB962C8B-B14F-4D97-AF65-F5344CB8AC3E}">
        <p14:creationId xmlns:p14="http://schemas.microsoft.com/office/powerpoint/2010/main" val="67089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A64E8-C079-6990-2FDE-C3CB0177FF46}"/>
              </a:ext>
            </a:extLst>
          </p:cNvPr>
          <p:cNvSpPr>
            <a:spLocks noGrp="1"/>
          </p:cNvSpPr>
          <p:nvPr>
            <p:ph type="title"/>
          </p:nvPr>
        </p:nvSpPr>
        <p:spPr>
          <a:xfrm>
            <a:off x="1403350" y="224919"/>
            <a:ext cx="9385300" cy="985791"/>
          </a:xfrm>
        </p:spPr>
        <p:txBody>
          <a:bodyPr/>
          <a:lstStyle/>
          <a:p>
            <a:r>
              <a:rPr lang="en-GB" sz="6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EQUALITY VS. EQUITY</a:t>
            </a:r>
          </a:p>
        </p:txBody>
      </p:sp>
      <p:sp>
        <p:nvSpPr>
          <p:cNvPr id="4" name="Text Placeholder 3">
            <a:extLst>
              <a:ext uri="{FF2B5EF4-FFF2-40B4-BE49-F238E27FC236}">
                <a16:creationId xmlns:a16="http://schemas.microsoft.com/office/drawing/2014/main" id="{86B0CF6F-A70D-C216-BA61-6421FF66045C}"/>
              </a:ext>
            </a:extLst>
          </p:cNvPr>
          <p:cNvSpPr>
            <a:spLocks noGrp="1"/>
          </p:cNvSpPr>
          <p:nvPr>
            <p:ph type="body" sz="quarter" idx="15"/>
          </p:nvPr>
        </p:nvSpPr>
        <p:spPr>
          <a:xfrm>
            <a:off x="3708588" y="1106535"/>
            <a:ext cx="5259033" cy="328721"/>
          </a:xfrm>
        </p:spPr>
        <p:txBody>
          <a:bodyPr/>
          <a:lstStyle/>
          <a:p>
            <a:r>
              <a:rPr lang="en-GB" sz="24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It makes a difference</a:t>
            </a:r>
          </a:p>
        </p:txBody>
      </p:sp>
      <p:pic>
        <p:nvPicPr>
          <p:cNvPr id="1028" name="Picture 4" descr="Image showcasing equity - 3 people: 1 tall, 1 short, and 1 in a wheelchair given different adjustments. One has 2 blocks, one has 3, and one has a ramp. All of them can now see.">
            <a:extLst>
              <a:ext uri="{FF2B5EF4-FFF2-40B4-BE49-F238E27FC236}">
                <a16:creationId xmlns:a16="http://schemas.microsoft.com/office/drawing/2014/main" id="{4B6E0761-836C-36E4-8A1F-FCBFB41E8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42" t="3594" r="2067" b="5233"/>
          <a:stretch/>
        </p:blipFill>
        <p:spPr bwMode="auto">
          <a:xfrm>
            <a:off x="6414304" y="1657077"/>
            <a:ext cx="3458901" cy="5022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showcasing equality - 3 people: 1 tall, 1 short, and 1 in a wheelchair given 2 blocks each. One can see comfortably, the second slightly, the third nothing at all.   ">
            <a:extLst>
              <a:ext uri="{FF2B5EF4-FFF2-40B4-BE49-F238E27FC236}">
                <a16:creationId xmlns:a16="http://schemas.microsoft.com/office/drawing/2014/main" id="{4CE1F5D6-A014-157F-76BD-F21E83554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6" t="3594" r="50583" b="5233"/>
          <a:stretch/>
        </p:blipFill>
        <p:spPr bwMode="auto">
          <a:xfrm>
            <a:off x="2330371" y="1657077"/>
            <a:ext cx="3458901" cy="5022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e Beyond Borders logo - Two hexagons with turquoise and black lines ">
            <a:extLst>
              <a:ext uri="{FF2B5EF4-FFF2-40B4-BE49-F238E27FC236}">
                <a16:creationId xmlns:a16="http://schemas.microsoft.com/office/drawing/2014/main" id="{D8130D4F-7164-D1BC-751B-F1435D46FA34}"/>
              </a:ext>
            </a:extLst>
          </p:cNvPr>
          <p:cNvPicPr>
            <a:picLocks noChangeAspect="1"/>
          </p:cNvPicPr>
          <p:nvPr/>
        </p:nvPicPr>
        <p:blipFill>
          <a:blip r:embed="rId4"/>
          <a:stretch>
            <a:fillRect/>
          </a:stretch>
        </p:blipFill>
        <p:spPr>
          <a:xfrm>
            <a:off x="11134876" y="5939790"/>
            <a:ext cx="918210" cy="918210"/>
          </a:xfrm>
          <a:prstGeom prst="rect">
            <a:avLst/>
          </a:prstGeom>
        </p:spPr>
      </p:pic>
    </p:spTree>
    <p:extLst>
      <p:ext uri="{BB962C8B-B14F-4D97-AF65-F5344CB8AC3E}">
        <p14:creationId xmlns:p14="http://schemas.microsoft.com/office/powerpoint/2010/main" val="378456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E8E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1D0287-C837-DAEC-BB5B-1B08B0916E48}"/>
              </a:ext>
              <a:ext uri="{C183D7F6-B498-43B3-948B-1728B52AA6E4}">
                <adec:decorative xmlns:adec="http://schemas.microsoft.com/office/drawing/2017/decorative" val="1"/>
              </a:ext>
            </a:extLst>
          </p:cNvPr>
          <p:cNvSpPr/>
          <p:nvPr/>
        </p:nvSpPr>
        <p:spPr>
          <a:xfrm>
            <a:off x="-416560" y="2235200"/>
            <a:ext cx="12933680" cy="3373120"/>
          </a:xfrm>
          <a:prstGeom prst="rect">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38A64E8-C079-6990-2FDE-C3CB0177FF46}"/>
              </a:ext>
            </a:extLst>
          </p:cNvPr>
          <p:cNvSpPr>
            <a:spLocks noGrp="1"/>
          </p:cNvSpPr>
          <p:nvPr>
            <p:ph type="title"/>
          </p:nvPr>
        </p:nvSpPr>
        <p:spPr>
          <a:xfrm>
            <a:off x="243840" y="224919"/>
            <a:ext cx="11643360" cy="985791"/>
          </a:xfrm>
        </p:spPr>
        <p:txBody>
          <a:bodyPr/>
          <a:lstStyle/>
          <a:p>
            <a:r>
              <a:rPr lang="en-GB" sz="6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 number to remember</a:t>
            </a:r>
          </a:p>
        </p:txBody>
      </p:sp>
      <p:sp>
        <p:nvSpPr>
          <p:cNvPr id="4" name="Text Placeholder 3">
            <a:extLst>
              <a:ext uri="{FF2B5EF4-FFF2-40B4-BE49-F238E27FC236}">
                <a16:creationId xmlns:a16="http://schemas.microsoft.com/office/drawing/2014/main" id="{86B0CF6F-A70D-C216-BA61-6421FF66045C}"/>
              </a:ext>
            </a:extLst>
          </p:cNvPr>
          <p:cNvSpPr>
            <a:spLocks noGrp="1"/>
          </p:cNvSpPr>
          <p:nvPr>
            <p:ph type="body" sz="quarter" idx="15"/>
          </p:nvPr>
        </p:nvSpPr>
        <p:spPr>
          <a:xfrm>
            <a:off x="3708588" y="1106535"/>
            <a:ext cx="5259033" cy="328721"/>
          </a:xfrm>
        </p:spPr>
        <p:txBody>
          <a:bodyPr/>
          <a:lstStyle/>
          <a:p>
            <a:r>
              <a:rPr lang="en-GB" sz="2400" dirty="0">
                <a:latin typeface="Calibri" panose="020F0502020204030204" pitchFamily="34" charset="0"/>
                <a:ea typeface="Calibri" panose="020F0502020204030204" pitchFamily="34" charset="0"/>
                <a:cs typeface="Calibri" panose="020F0502020204030204" pitchFamily="34" charset="0"/>
              </a:rPr>
              <a:t>It adds value</a:t>
            </a:r>
          </a:p>
        </p:txBody>
      </p:sp>
      <p:pic>
        <p:nvPicPr>
          <p:cNvPr id="2" name="Picture 1" descr="Be Beyond Borders logo - Two hexagons with turquoise and black lines ">
            <a:extLst>
              <a:ext uri="{FF2B5EF4-FFF2-40B4-BE49-F238E27FC236}">
                <a16:creationId xmlns:a16="http://schemas.microsoft.com/office/drawing/2014/main" id="{4AD48941-283C-5764-4E3D-1BF15179B701}"/>
              </a:ext>
            </a:extLst>
          </p:cNvPr>
          <p:cNvPicPr>
            <a:picLocks noChangeAspect="1"/>
          </p:cNvPicPr>
          <p:nvPr/>
        </p:nvPicPr>
        <p:blipFill>
          <a:blip r:embed="rId4"/>
          <a:stretch>
            <a:fillRect/>
          </a:stretch>
        </p:blipFill>
        <p:spPr>
          <a:xfrm>
            <a:off x="11134876" y="5939790"/>
            <a:ext cx="918210" cy="918210"/>
          </a:xfrm>
          <a:prstGeom prst="rect">
            <a:avLst/>
          </a:prstGeom>
        </p:spPr>
      </p:pic>
      <p:sp>
        <p:nvSpPr>
          <p:cNvPr id="10" name="TextBox 9">
            <a:extLst>
              <a:ext uri="{FF2B5EF4-FFF2-40B4-BE49-F238E27FC236}">
                <a16:creationId xmlns:a16="http://schemas.microsoft.com/office/drawing/2014/main" id="{F7C2AA69-171F-D1C9-DEA5-DB49B5CDDBBC}"/>
              </a:ext>
            </a:extLst>
          </p:cNvPr>
          <p:cNvSpPr txBox="1"/>
          <p:nvPr/>
        </p:nvSpPr>
        <p:spPr>
          <a:xfrm>
            <a:off x="548640" y="2667000"/>
            <a:ext cx="11094720" cy="2308324"/>
          </a:xfrm>
          <a:prstGeom prst="rect">
            <a:avLst/>
          </a:prstGeom>
          <a:noFill/>
        </p:spPr>
        <p:txBody>
          <a:bodyPr wrap="square" rtlCol="0">
            <a:spAutoFit/>
          </a:bodyPr>
          <a:lstStyle/>
          <a:p>
            <a:pPr algn="ctr"/>
            <a:r>
              <a:rPr lang="en-GB" sz="14400" b="1" dirty="0">
                <a:solidFill>
                  <a:schemeClr val="bg1"/>
                </a:solidFill>
                <a:latin typeface="Calibri  "/>
              </a:rPr>
              <a:t>£249 billion</a:t>
            </a:r>
          </a:p>
        </p:txBody>
      </p:sp>
    </p:spTree>
    <p:extLst>
      <p:ext uri="{BB962C8B-B14F-4D97-AF65-F5344CB8AC3E}">
        <p14:creationId xmlns:p14="http://schemas.microsoft.com/office/powerpoint/2010/main" val="4824750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uation-slideshow_Win32_EF_v8" id="{5189D11D-06B4-4E23-B8A2-13BA26048406}" vid="{9214CE77-D33E-4314-95C2-86DAA797DAB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5" ma:contentTypeDescription="Create a new document." ma:contentTypeScope="" ma:versionID="73d8542ae4e7900471ea6b9b901e0e8a">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20535423ec19672bef4da987fae5a440"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ed3a250-1bc9-4f75-a327-ba4fad4b1b15">
      <UserInfo>
        <DisplayName/>
        <AccountId xsi:nil="true"/>
        <AccountType/>
      </UserInfo>
    </SharedWithUsers>
  </documentManagement>
</p:properties>
</file>

<file path=customXml/itemProps1.xml><?xml version="1.0" encoding="utf-8"?>
<ds:datastoreItem xmlns:ds="http://schemas.openxmlformats.org/officeDocument/2006/customXml" ds:itemID="{30403A21-467F-4D98-870F-24BB520400F9}">
  <ds:schemaRefs>
    <ds:schemaRef ds:uri="http://schemas.microsoft.com/sharepoint/v3/contenttype/forms"/>
  </ds:schemaRefs>
</ds:datastoreItem>
</file>

<file path=customXml/itemProps2.xml><?xml version="1.0" encoding="utf-8"?>
<ds:datastoreItem xmlns:ds="http://schemas.openxmlformats.org/officeDocument/2006/customXml" ds:itemID="{44638E41-2A5F-4725-9020-8F957CD7E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9BF06-5389-4C4B-B1E3-118B15E4BA8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4ed3a250-1bc9-4f75-a327-ba4fad4b1b1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{7178808C-E588-4CAF-A5B8-40FCB3F2860F}tf01096055_win32</Template>
  <TotalTime>1697</TotalTime>
  <Words>1473</Words>
  <Application>Microsoft Office PowerPoint</Application>
  <PresentationFormat>Widescreen</PresentationFormat>
  <Paragraphs>255</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Adjustments - the Why, What and How </vt:lpstr>
      <vt:lpstr>Solène Anglaret (she/her)</vt:lpstr>
      <vt:lpstr>My Career Path</vt:lpstr>
      <vt:lpstr>What is wrong with me?   Why can’t I just choose one thing and stick with it?  </vt:lpstr>
      <vt:lpstr>You do YOU</vt:lpstr>
      <vt:lpstr>Reasonable adjustments are changeS an ORGANISATION makes to remove or REDUCE BARRIERs related to disability. </vt:lpstr>
      <vt:lpstr>Why?</vt:lpstr>
      <vt:lpstr>EQUALITY VS. EQUITY</vt:lpstr>
      <vt:lpstr>A number to remember</vt:lpstr>
      <vt:lpstr>Inclusive Innovation</vt:lpstr>
      <vt:lpstr>WHAT?</vt:lpstr>
      <vt:lpstr>reasonable adjustments</vt:lpstr>
      <vt:lpstr>‘Reasonable’ adjustments</vt:lpstr>
      <vt:lpstr>HOW?</vt:lpstr>
      <vt:lpstr>Asking is challenging</vt:lpstr>
      <vt:lpstr>A useful framework</vt:lpstr>
      <vt:lpstr>And for Leaders</vt:lpstr>
      <vt:lpstr>“Vulnerability sounds like truth and feels like courage. Truth and courage aren't always comfortable, but they're never weakness.”</vt:lpstr>
      <vt:lpstr>Let’s Connect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Adjustments - the Why, What and How </dc:title>
  <dc:creator>Solene Anglaret</dc:creator>
  <cp:lastModifiedBy>Solene Anglaret</cp:lastModifiedBy>
  <cp:revision>13</cp:revision>
  <dcterms:created xsi:type="dcterms:W3CDTF">2023-08-14T15:12:45Z</dcterms:created>
  <dcterms:modified xsi:type="dcterms:W3CDTF">2023-09-14T09:24:23Z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0x01010012861079C6F1B740BB92775632ABFCAB</vt:lpwstr>
  </property>
  <property fmtid="{D5CDD505-2E9C-101B-9397-08002B2CF9AE}" pid="3" name="Order">
    <vt:r8>18100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