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e4d80de2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e4d80de2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e4d80de21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e4d80de21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e4d80de21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7e4d80de21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Billy Connolly ‘Stupid but saveable’</a:t>
            </a:r>
            <a:br>
              <a:rPr lang="en-GB"/>
            </a:br>
            <a:r>
              <a:rPr lang="en-GB"/>
              <a:t>Robbie Williams “I’m the kid who wouldn’t amount to much”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e4d80de21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e4d80de21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e4d80de21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7e4d80de21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e4d80de21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e4d80de21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e6f5b77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e6f5b77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e4d80de2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e4d80de21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e4d80de21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e4d80de21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e4d80de21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7e4d80de21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e4d80de21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e4d80de21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e4d80de21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e4d80de21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9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2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rpetra.co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ctrTitle"/>
          </p:nvPr>
        </p:nvSpPr>
        <p:spPr>
          <a:xfrm>
            <a:off x="390525" y="1430450"/>
            <a:ext cx="8222100" cy="13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b="1">
                <a:latin typeface="Montserrat"/>
                <a:ea typeface="Montserrat"/>
                <a:cs typeface="Montserrat"/>
                <a:sym typeface="Montserrat"/>
              </a:rPr>
              <a:t>Wellbeing, safety and access from a critical perspective</a:t>
            </a:r>
            <a:endParaRPr sz="4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5371500" y="34198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Petra Boynton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body" idx="2"/>
          </p:nvPr>
        </p:nvSpPr>
        <p:spPr>
          <a:xfrm>
            <a:off x="4850400" y="171325"/>
            <a:ext cx="4111800" cy="4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200" b="1">
                <a:latin typeface="Montserrat"/>
                <a:ea typeface="Montserrat"/>
                <a:cs typeface="Montserrat"/>
                <a:sym typeface="Montserrat"/>
              </a:rPr>
              <a:t>Alternatives to ‘resilience’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Persistence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Fortitude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Resistance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Rebellion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Defiance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Stubbornness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Obstinacy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Tenacity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Bravery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Humour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“No ought without support”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312" y="1044600"/>
            <a:ext cx="4257375" cy="319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/>
          <p:cNvSpPr txBox="1"/>
          <p:nvPr/>
        </p:nvSpPr>
        <p:spPr>
          <a:xfrm>
            <a:off x="147600" y="76425"/>
            <a:ext cx="416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“She thinks she can read, but she can’t”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5"/>
          <p:cNvSpPr txBox="1"/>
          <p:nvPr/>
        </p:nvSpPr>
        <p:spPr>
          <a:xfrm>
            <a:off x="579175" y="946475"/>
            <a:ext cx="17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“Fidget bottom”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5"/>
          <p:cNvSpPr txBox="1"/>
          <p:nvPr/>
        </p:nvSpPr>
        <p:spPr>
          <a:xfrm>
            <a:off x="5199900" y="184125"/>
            <a:ext cx="334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“I see absolutely nothing in her”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5"/>
          <p:cNvSpPr txBox="1"/>
          <p:nvPr/>
        </p:nvSpPr>
        <p:spPr>
          <a:xfrm>
            <a:off x="7402925" y="735213"/>
            <a:ext cx="140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“Chatterbox”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5"/>
          <p:cNvSpPr txBox="1"/>
          <p:nvPr/>
        </p:nvSpPr>
        <p:spPr>
          <a:xfrm>
            <a:off x="6891875" y="1233475"/>
            <a:ext cx="18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“Thick”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5"/>
          <p:cNvSpPr txBox="1"/>
          <p:nvPr/>
        </p:nvSpPr>
        <p:spPr>
          <a:xfrm>
            <a:off x="465650" y="2618425"/>
            <a:ext cx="86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“Lazy”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5"/>
          <p:cNvSpPr txBox="1"/>
          <p:nvPr/>
        </p:nvSpPr>
        <p:spPr>
          <a:xfrm>
            <a:off x="6994475" y="1784575"/>
            <a:ext cx="208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“Could try harder”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1090175" y="2129463"/>
            <a:ext cx="111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“Defiant”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35"/>
          <p:cNvSpPr txBox="1"/>
          <p:nvPr/>
        </p:nvSpPr>
        <p:spPr>
          <a:xfrm>
            <a:off x="1328450" y="4530400"/>
            <a:ext cx="690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“Certainly I did not single her out among our students as a high flyer”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5"/>
          <p:cNvSpPr txBox="1"/>
          <p:nvPr/>
        </p:nvSpPr>
        <p:spPr>
          <a:xfrm>
            <a:off x="147600" y="1601150"/>
            <a:ext cx="160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“Incompetent”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5"/>
          <p:cNvSpPr txBox="1"/>
          <p:nvPr/>
        </p:nvSpPr>
        <p:spPr>
          <a:xfrm>
            <a:off x="6789725" y="2282838"/>
            <a:ext cx="202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“Careless”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261275" y="3186100"/>
            <a:ext cx="194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“Dolly day dream”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6994475" y="2755438"/>
            <a:ext cx="208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“Moody”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5"/>
          <p:cNvSpPr txBox="1"/>
          <p:nvPr/>
        </p:nvSpPr>
        <p:spPr>
          <a:xfrm>
            <a:off x="1090175" y="3858250"/>
            <a:ext cx="111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“Flighty”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5"/>
          <p:cNvSpPr txBox="1"/>
          <p:nvPr/>
        </p:nvSpPr>
        <p:spPr>
          <a:xfrm>
            <a:off x="6789725" y="3157475"/>
            <a:ext cx="194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“Challenging”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5"/>
          <p:cNvSpPr txBox="1"/>
          <p:nvPr/>
        </p:nvSpPr>
        <p:spPr>
          <a:xfrm>
            <a:off x="4064850" y="614363"/>
            <a:ext cx="160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“Show off”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5"/>
          <p:cNvSpPr txBox="1"/>
          <p:nvPr/>
        </p:nvSpPr>
        <p:spPr>
          <a:xfrm>
            <a:off x="7630075" y="3700650"/>
            <a:ext cx="140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“Distracting”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170428" y="790725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Montserrat"/>
                <a:ea typeface="Montserrat"/>
                <a:cs typeface="Montserrat"/>
                <a:sym typeface="Montserrat"/>
              </a:rPr>
              <a:t>Thanks for listening!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-35525" y="2337350"/>
            <a:ext cx="32199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>
                <a:latin typeface="Montserrat"/>
                <a:ea typeface="Montserrat"/>
                <a:cs typeface="Montserrat"/>
                <a:sym typeface="Montserrat"/>
                <a:hlinkClick r:id="rId3"/>
              </a:rPr>
              <a:t>info@drpetra.co.uk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 </a:t>
            </a:r>
            <a:endParaRPr sz="1400"/>
          </a:p>
        </p:txBody>
      </p:sp>
      <p:pic>
        <p:nvPicPr>
          <p:cNvPr id="199" name="Google Shape;199;p36"/>
          <p:cNvPicPr preferRelativeResize="0"/>
          <p:nvPr/>
        </p:nvPicPr>
        <p:blipFill rotWithShape="1">
          <a:blip r:embed="rId4">
            <a:alphaModFix/>
          </a:blip>
          <a:srcRect t="18889" b="18890"/>
          <a:stretch/>
        </p:blipFill>
        <p:spPr>
          <a:xfrm>
            <a:off x="3274676" y="0"/>
            <a:ext cx="5869325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we know?</a:t>
            </a:r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114300" y="1757150"/>
            <a:ext cx="8915400" cy="32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High levels of dissatisfaction among students and staff</a:t>
            </a:r>
            <a:endParaRPr sz="17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Reported increase in mental distress</a:t>
            </a:r>
            <a:endParaRPr sz="17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Cuts to external support services and charities, plus increased demand for them</a:t>
            </a:r>
            <a:endParaRPr sz="17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‘Academic mental health’ has become a hot topic</a:t>
            </a:r>
            <a:endParaRPr sz="17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Research on this subject variable in quality and impact</a:t>
            </a:r>
            <a:endParaRPr sz="17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Solutions ignored in spite of a legacy of work around inequalities, access and harms</a:t>
            </a:r>
            <a:endParaRPr sz="17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Much of the research and practice is depoliticised, ignores diverse experiences and needs, and does not hold institutions accountable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What’s going on inside universities?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4294967295"/>
          </p:nvPr>
        </p:nvSpPr>
        <p:spPr>
          <a:xfrm>
            <a:off x="203875" y="750150"/>
            <a:ext cx="4267800" cy="4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Industrial action (all sectors)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Publish or perish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Metrification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Competition and glorifying overwork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Precarity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Funding cuts/deficits - “I have to pay to work” 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Bureaucracy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“Suffering is a badge of honour”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PGRs adversely affected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Low wages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Pensions and pay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Bullying and sexual harassment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Inadequate training, supervision, instruction and equipment 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“I don’t know what I’m doing”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Visa/access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Hidden curriculum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294967295"/>
          </p:nvPr>
        </p:nvSpPr>
        <p:spPr>
          <a:xfrm>
            <a:off x="4666300" y="461500"/>
            <a:ext cx="4351200" cy="44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Rapid transitions on/offline teaching and learning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Extractive practices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Student and staff histories, needs and changing circumstances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Relocation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Loneliness and isolation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Emphasis on research but patchy or poor research tuition and dissertations impacted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Access, safety and wellbeing (including studying sensitive topics and secondary data)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Silo working 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Research waste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Violence on campus, within the university system, enacted by academia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Drop outs, leavers-by-choice, redundancy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"/>
              <a:buChar char="❏"/>
            </a:pPr>
            <a:r>
              <a:rPr lang="en-GB" sz="1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Legal changes and challenges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 descr="Unrecovery Star – Recovery in the B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563" y="647475"/>
            <a:ext cx="5178863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 txBox="1"/>
          <p:nvPr/>
        </p:nvSpPr>
        <p:spPr>
          <a:xfrm>
            <a:off x="1942500" y="4359200"/>
            <a:ext cx="657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Unrecovery Star - Recovery in the Bin (2017)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200400" y="334000"/>
            <a:ext cx="8706000" cy="11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Students and staff who are vulnerable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471925" y="1844650"/>
            <a:ext cx="39999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Low income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Estranged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Working class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From an ethnic minority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Disabled 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Have learning difficulties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Physically or mentally ill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Parents or carers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Care leaver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Self-funding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Refugee or asylum seeker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2"/>
          </p:nvPr>
        </p:nvSpPr>
        <p:spPr>
          <a:xfrm>
            <a:off x="4683550" y="1791125"/>
            <a:ext cx="4460400" cy="3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Part time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LGBTQ+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On placement or doing fieldwork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International 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Older/mature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Working or studying remotely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Women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Indigenous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First-gen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Bereaved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Trauma and/or SEMH</a:t>
            </a:r>
            <a:endParaRPr sz="16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8150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Nothing will change if it is the universities, research councils, and other educational institutions that are </a:t>
            </a:r>
            <a:r>
              <a:rPr lang="en-GB" sz="4500" b="1"/>
              <a:t>causing or worsening</a:t>
            </a:r>
            <a:r>
              <a:rPr lang="en-GB" sz="4500"/>
              <a:t> our difficulties.</a:t>
            </a:r>
            <a:endParaRPr sz="4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71450" y="302100"/>
            <a:ext cx="3157500" cy="12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How to stay in control (even) when you don’t feel like it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71450" y="1637100"/>
            <a:ext cx="3157500" cy="3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●"/>
            </a:pPr>
            <a:r>
              <a:rPr lang="en-GB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GB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eep records/receipts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Correspond via email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Gather witnesses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mentors/third-party support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Know and cite regulations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 a support network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Sign up to a Hub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Report issues!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Coaching/counselling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985" y="244950"/>
            <a:ext cx="5556615" cy="46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Ways to comfort yourself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body" idx="2"/>
          </p:nvPr>
        </p:nvSpPr>
        <p:spPr>
          <a:xfrm>
            <a:off x="4939500" y="5384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subTitle" idx="1"/>
          </p:nvPr>
        </p:nvSpPr>
        <p:spPr>
          <a:xfrm>
            <a:off x="0" y="-125"/>
            <a:ext cx="45321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Rest periods and holidays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Hobbies (e.g. sport, crafting, cooking)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Bathing, hair washing, or brushing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Venting and righteous anger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Catching up with friends and family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Being in nature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Gentle exercise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Try anxiety busting techniques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Film or TV (favourite shows)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Relaxation and meditation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Reading or listening to stories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Pick your own treats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Care for yourself as you would your phone!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33" descr="No photo description availabl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493119"/>
            <a:ext cx="3837000" cy="41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61079C6F1B740BB92775632ABFCAB" ma:contentTypeVersion="5" ma:contentTypeDescription="Create a new document." ma:contentTypeScope="" ma:versionID="73d8542ae4e7900471ea6b9b901e0e8a">
  <xsd:schema xmlns:xsd="http://www.w3.org/2001/XMLSchema" xmlns:xs="http://www.w3.org/2001/XMLSchema" xmlns:p="http://schemas.microsoft.com/office/2006/metadata/properties" xmlns:ns2="260b262e-e1ab-437d-8bbb-0625501d6190" xmlns:ns3="4ed3a250-1bc9-4f75-a327-ba4fad4b1b15" targetNamespace="http://schemas.microsoft.com/office/2006/metadata/properties" ma:root="true" ma:fieldsID="20535423ec19672bef4da987fae5a440" ns2:_="" ns3:_="">
    <xsd:import namespace="260b262e-e1ab-437d-8bbb-0625501d6190"/>
    <xsd:import namespace="4ed3a250-1bc9-4f75-a327-ba4fad4b1b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b262e-e1ab-437d-8bbb-0625501d6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3a250-1bc9-4f75-a327-ba4fad4b1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d3a250-1bc9-4f75-a327-ba4fad4b1b1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6001776-84E7-4997-B3F6-269C0D991A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FFD3CD-4712-415C-9C80-E11A62B99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b262e-e1ab-437d-8bbb-0625501d6190"/>
    <ds:schemaRef ds:uri="4ed3a250-1bc9-4f75-a327-ba4fad4b1b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21F6AD-F38E-42B9-AC2C-FDB82DCC6890}">
  <ds:schemaRefs>
    <ds:schemaRef ds:uri="http://schemas.microsoft.com/office/2006/metadata/properties"/>
    <ds:schemaRef ds:uri="http://schemas.microsoft.com/office/infopath/2007/PartnerControls"/>
    <ds:schemaRef ds:uri="4ed3a250-1bc9-4f75-a327-ba4fad4b1b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On-screen Show (16:9)</PresentationFormat>
  <Paragraphs>140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Simple Light</vt:lpstr>
      <vt:lpstr>Material</vt:lpstr>
      <vt:lpstr>Wellbeing, safety and access from a critical perspective</vt:lpstr>
      <vt:lpstr>What do we know?</vt:lpstr>
      <vt:lpstr>What’s going on inside universities?</vt:lpstr>
      <vt:lpstr>PowerPoint Presentation</vt:lpstr>
      <vt:lpstr>Students and staff who are vulnerable</vt:lpstr>
      <vt:lpstr>Nothing will change if it is the universities, research councils, and other educational institutions that are causing or worsening our difficulties.</vt:lpstr>
      <vt:lpstr>How to stay in control (even) when you don’t feel like it</vt:lpstr>
      <vt:lpstr>PowerPoint Presentation</vt:lpstr>
      <vt:lpstr>PowerPoint Presentation</vt:lpstr>
      <vt:lpstr>PowerPoint Presentation</vt:lpstr>
      <vt:lpstr>PowerPoint Presentation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Wellbeing, safety and access from a critical perspective</dc:title>
  <cp:lastModifiedBy>Sharron.Jenkins</cp:lastModifiedBy>
  <cp:revision>2</cp:revision>
  <dcterms:modified xsi:type="dcterms:W3CDTF">2023-09-14T10:54:47Z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0x01010012861079C6F1B740BB92775632ABFCAB</vt:lpwstr>
  </property>
  <property fmtid="{D5CDD505-2E9C-101B-9397-08002B2CF9AE}" pid="3" name="Order">
    <vt:r8>20400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