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91" r:id="rId5"/>
    <p:sldId id="325" r:id="rId6"/>
    <p:sldId id="321" r:id="rId7"/>
    <p:sldId id="257" r:id="rId8"/>
    <p:sldId id="328" r:id="rId9"/>
    <p:sldId id="329" r:id="rId10"/>
    <p:sldId id="330" r:id="rId11"/>
    <p:sldId id="332" r:id="rId12"/>
    <p:sldId id="331" r:id="rId13"/>
    <p:sldId id="333" r:id="rId14"/>
    <p:sldId id="337" r:id="rId15"/>
    <p:sldId id="334" r:id="rId16"/>
    <p:sldId id="338" r:id="rId17"/>
    <p:sldId id="335" r:id="rId18"/>
    <p:sldId id="340" r:id="rId19"/>
    <p:sldId id="297" r:id="rId20"/>
    <p:sldId id="296"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wn, Nicole" initials="BN" lastIdx="1" clrIdx="0">
    <p:extLst>
      <p:ext uri="{19B8F6BF-5375-455C-9EA6-DF929625EA0E}">
        <p15:presenceInfo xmlns:p15="http://schemas.microsoft.com/office/powerpoint/2012/main" userId="S::utnvnbr@ucl.ac.uk::8a40acd6-df66-4860-bdda-e64b7561f3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9FE"/>
    <a:srgbClr val="9095FE"/>
    <a:srgbClr val="6699FF"/>
    <a:srgbClr val="0000FF"/>
    <a:srgbClr val="C9DFFF"/>
    <a:srgbClr val="9BC3FF"/>
    <a:srgbClr val="C5D6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7" autoAdjust="0"/>
    <p:restoredTop sz="73096" autoAdjust="0"/>
  </p:normalViewPr>
  <p:slideViewPr>
    <p:cSldViewPr snapToGrid="0">
      <p:cViewPr varScale="1">
        <p:scale>
          <a:sx n="49" d="100"/>
          <a:sy n="49" d="100"/>
        </p:scale>
        <p:origin x="130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1906A8E-BA07-48B6-97BE-ADB2FDED77E3}" type="datetimeFigureOut">
              <a:rPr lang="en-GB" smtClean="0"/>
              <a:t>14/09/2023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48CD4FE-E565-49E8-B99E-433DC3DAE86B}" type="slidenum">
              <a:rPr lang="en-GB" smtClean="0"/>
              <a:t>‹#›</a:t>
            </a:fld>
            <a:endParaRPr lang="en-GB"/>
          </a:p>
        </p:txBody>
      </p:sp>
    </p:spTree>
    <p:extLst>
      <p:ext uri="{BB962C8B-B14F-4D97-AF65-F5344CB8AC3E}">
        <p14:creationId xmlns:p14="http://schemas.microsoft.com/office/powerpoint/2010/main" val="4159349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60C0B0B-80B1-4CC0-9932-F86ABBC9A9F7}" type="datetimeFigureOut">
              <a:rPr lang="en-GB" smtClean="0"/>
              <a:t>14/09/2023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4B06FE2-6600-4639-96A2-7D119281E2B9}" type="slidenum">
              <a:rPr lang="en-GB" smtClean="0"/>
              <a:t>‹#›</a:t>
            </a:fld>
            <a:endParaRPr lang="en-GB"/>
          </a:p>
        </p:txBody>
      </p:sp>
    </p:spTree>
    <p:extLst>
      <p:ext uri="{BB962C8B-B14F-4D97-AF65-F5344CB8AC3E}">
        <p14:creationId xmlns:p14="http://schemas.microsoft.com/office/powerpoint/2010/main" val="130702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B06FE2-6600-4639-96A2-7D119281E2B9}" type="slidenum">
              <a:rPr lang="en-GB" smtClean="0"/>
              <a:t>1</a:t>
            </a:fld>
            <a:endParaRPr lang="en-GB"/>
          </a:p>
        </p:txBody>
      </p:sp>
    </p:spTree>
    <p:extLst>
      <p:ext uri="{BB962C8B-B14F-4D97-AF65-F5344CB8AC3E}">
        <p14:creationId xmlns:p14="http://schemas.microsoft.com/office/powerpoint/2010/main" val="1942205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chemeClr val="tx1"/>
                </a:solidFill>
                <a:effectLst/>
                <a:latin typeface="verdana" panose="020B0604030504040204" pitchFamily="34" charset="0"/>
              </a:rPr>
              <a:t>An inductive way – coding and theme development are directed by the content of the data</a:t>
            </a:r>
          </a:p>
          <a:p>
            <a:r>
              <a:rPr lang="en-GB" b="0" i="0" dirty="0">
                <a:solidFill>
                  <a:schemeClr val="tx1"/>
                </a:solidFill>
                <a:effectLst/>
                <a:latin typeface="verdana" panose="020B0604030504040204" pitchFamily="34" charset="0"/>
              </a:rPr>
              <a:t>A semantic way – coding and theme development reflect the explicit content of the data rather than concepts underpinning the data</a:t>
            </a:r>
          </a:p>
          <a:p>
            <a:endParaRPr lang="en-GB" b="0" i="0" dirty="0">
              <a:solidFill>
                <a:schemeClr val="tx1"/>
              </a:solidFill>
              <a:effectLst/>
              <a:latin typeface="verdana" panose="020B0604030504040204" pitchFamily="34" charset="0"/>
            </a:endParaRPr>
          </a:p>
          <a:p>
            <a:pPr algn="l">
              <a:buFont typeface="+mj-lt"/>
              <a:buAutoNum type="arabicPeriod"/>
            </a:pPr>
            <a:r>
              <a:rPr lang="en-GB" b="1" dirty="0">
                <a:solidFill>
                  <a:schemeClr val="tx1"/>
                </a:solidFill>
                <a:effectLst/>
                <a:latin typeface="verdana" panose="020B0604030504040204" pitchFamily="34" charset="0"/>
              </a:rPr>
              <a:t>Familiarisation with the data |</a:t>
            </a:r>
            <a:r>
              <a:rPr lang="en-GB" b="0" dirty="0">
                <a:solidFill>
                  <a:schemeClr val="tx1"/>
                </a:solidFill>
                <a:effectLst/>
                <a:latin typeface="verdana" panose="020B0604030504040204" pitchFamily="34" charset="0"/>
              </a:rPr>
              <a:t> This phase involves reading and re-reading the data, to become immersed and intimately familiar with its content.</a:t>
            </a:r>
          </a:p>
          <a:p>
            <a:pPr algn="l">
              <a:buFont typeface="+mj-lt"/>
              <a:buAutoNum type="arabicPeriod"/>
            </a:pPr>
            <a:r>
              <a:rPr lang="en-GB" b="1" dirty="0">
                <a:solidFill>
                  <a:schemeClr val="tx1"/>
                </a:solidFill>
                <a:effectLst/>
                <a:latin typeface="verdana" panose="020B0604030504040204" pitchFamily="34" charset="0"/>
              </a:rPr>
              <a:t>Coding |</a:t>
            </a:r>
            <a:r>
              <a:rPr lang="en-GB" b="0" dirty="0">
                <a:solidFill>
                  <a:schemeClr val="tx1"/>
                </a:solidFill>
                <a:effectLst/>
                <a:latin typeface="verdana" panose="020B0604030504040204" pitchFamily="34" charset="0"/>
              </a:rPr>
              <a:t> This phase involves generating succinct labels (codes!) that identify important features of the data that might be relevant to answering the research question. It involves coding the entire dataset, and after that, collating all the codes and all relevant data extracts, together for later stages of analysis.</a:t>
            </a:r>
          </a:p>
          <a:p>
            <a:pPr algn="l">
              <a:buFont typeface="+mj-lt"/>
              <a:buAutoNum type="arabicPeriod"/>
            </a:pPr>
            <a:r>
              <a:rPr lang="en-GB" b="1" dirty="0">
                <a:solidFill>
                  <a:schemeClr val="tx1"/>
                </a:solidFill>
                <a:effectLst/>
                <a:latin typeface="verdana" panose="020B0604030504040204" pitchFamily="34" charset="0"/>
              </a:rPr>
              <a:t>Generating initial themes |</a:t>
            </a:r>
            <a:r>
              <a:rPr lang="en-GB" b="0" dirty="0">
                <a:solidFill>
                  <a:schemeClr val="tx1"/>
                </a:solidFill>
                <a:effectLst/>
                <a:latin typeface="verdana" panose="020B0604030504040204" pitchFamily="34" charset="0"/>
              </a:rPr>
              <a:t> This phase involves examining the codes and collated data to identify significant broader patterns of meaning (potential themes). It then involves collating data relevant to each candidate theme, so that you can work with the data and review the viability of each candidate theme.</a:t>
            </a:r>
          </a:p>
          <a:p>
            <a:pPr algn="l">
              <a:buFont typeface="+mj-lt"/>
              <a:buAutoNum type="arabicPeriod"/>
            </a:pPr>
            <a:r>
              <a:rPr lang="en-GB" b="1" dirty="0">
                <a:solidFill>
                  <a:schemeClr val="tx1"/>
                </a:solidFill>
                <a:effectLst/>
                <a:latin typeface="verdana" panose="020B0604030504040204" pitchFamily="34" charset="0"/>
              </a:rPr>
              <a:t>Reviewing themes |</a:t>
            </a:r>
            <a:r>
              <a:rPr lang="en-GB" b="0" dirty="0">
                <a:solidFill>
                  <a:schemeClr val="tx1"/>
                </a:solidFill>
                <a:effectLst/>
                <a:latin typeface="verdana" panose="020B0604030504040204" pitchFamily="34" charset="0"/>
              </a:rPr>
              <a:t> This phase involves checking the candidate themes against the dataset, to determine that they tell a convincing story of the data, and one that answers the research question. In this phase, themes are typically refined, which sometimes involves them being split, combined, or discarded. In our TA approach, themes are defined as pattern of shared meaning underpinned by a central concept or idea.</a:t>
            </a:r>
          </a:p>
          <a:p>
            <a:pPr algn="l">
              <a:buFont typeface="+mj-lt"/>
              <a:buAutoNum type="arabicPeriod"/>
            </a:pPr>
            <a:r>
              <a:rPr lang="en-GB" b="1" dirty="0">
                <a:solidFill>
                  <a:schemeClr val="tx1"/>
                </a:solidFill>
                <a:effectLst/>
                <a:latin typeface="verdana" panose="020B0604030504040204" pitchFamily="34" charset="0"/>
              </a:rPr>
              <a:t>Defining and naming themes |</a:t>
            </a:r>
            <a:r>
              <a:rPr lang="en-GB" b="0" dirty="0">
                <a:solidFill>
                  <a:schemeClr val="tx1"/>
                </a:solidFill>
                <a:effectLst/>
                <a:latin typeface="verdana" panose="020B0604030504040204" pitchFamily="34" charset="0"/>
              </a:rPr>
              <a:t> This phase involves developing a detailed analysis of each theme, working out the scope and focus of each theme, determining the ‘story’ of each. It also involves deciding on an informative name for each theme.</a:t>
            </a:r>
          </a:p>
          <a:p>
            <a:pPr algn="l">
              <a:buFont typeface="+mj-lt"/>
              <a:buAutoNum type="arabicPeriod"/>
            </a:pPr>
            <a:r>
              <a:rPr lang="en-GB" b="1" dirty="0">
                <a:solidFill>
                  <a:schemeClr val="tx1"/>
                </a:solidFill>
                <a:effectLst/>
                <a:latin typeface="verdana" panose="020B0604030504040204" pitchFamily="34" charset="0"/>
              </a:rPr>
              <a:t>Writing up |</a:t>
            </a:r>
            <a:r>
              <a:rPr lang="en-GB" b="0" dirty="0">
                <a:solidFill>
                  <a:schemeClr val="tx1"/>
                </a:solidFill>
                <a:effectLst/>
                <a:latin typeface="verdana" panose="020B0604030504040204" pitchFamily="34" charset="0"/>
              </a:rPr>
              <a:t> This final phase involves weaving together the analytic narrative and data extracts, and contextualising the analysis in relation to existing literature.</a:t>
            </a:r>
          </a:p>
          <a:p>
            <a:endParaRPr lang="en-GB" dirty="0">
              <a:solidFill>
                <a:schemeClr val="tx1"/>
              </a:solidFill>
            </a:endParaRPr>
          </a:p>
        </p:txBody>
      </p:sp>
      <p:sp>
        <p:nvSpPr>
          <p:cNvPr id="4" name="Slide Number Placeholder 3"/>
          <p:cNvSpPr>
            <a:spLocks noGrp="1"/>
          </p:cNvSpPr>
          <p:nvPr>
            <p:ph type="sldNum" sz="quarter" idx="5"/>
          </p:nvPr>
        </p:nvSpPr>
        <p:spPr/>
        <p:txBody>
          <a:bodyPr/>
          <a:lstStyle/>
          <a:p>
            <a:fld id="{B4B06FE2-6600-4639-96A2-7D119281E2B9}" type="slidenum">
              <a:rPr lang="en-GB" smtClean="0"/>
              <a:t>11</a:t>
            </a:fld>
            <a:endParaRPr lang="en-GB"/>
          </a:p>
        </p:txBody>
      </p:sp>
    </p:spTree>
    <p:extLst>
      <p:ext uri="{BB962C8B-B14F-4D97-AF65-F5344CB8AC3E}">
        <p14:creationId xmlns:p14="http://schemas.microsoft.com/office/powerpoint/2010/main" val="524465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B06FE2-6600-4639-96A2-7D119281E2B9}" type="slidenum">
              <a:rPr lang="en-GB" smtClean="0"/>
              <a:t>12</a:t>
            </a:fld>
            <a:endParaRPr lang="en-GB"/>
          </a:p>
        </p:txBody>
      </p:sp>
    </p:spTree>
    <p:extLst>
      <p:ext uri="{BB962C8B-B14F-4D97-AF65-F5344CB8AC3E}">
        <p14:creationId xmlns:p14="http://schemas.microsoft.com/office/powerpoint/2010/main" val="551259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B06FE2-6600-4639-96A2-7D119281E2B9}" type="slidenum">
              <a:rPr lang="en-GB" smtClean="0"/>
              <a:t>15</a:t>
            </a:fld>
            <a:endParaRPr lang="en-GB"/>
          </a:p>
        </p:txBody>
      </p:sp>
    </p:spTree>
    <p:extLst>
      <p:ext uri="{BB962C8B-B14F-4D97-AF65-F5344CB8AC3E}">
        <p14:creationId xmlns:p14="http://schemas.microsoft.com/office/powerpoint/2010/main" val="2884804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FC06AF0-293C-40AC-BF5D-F86FE5F1EA76}"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229F3-504E-48B7-BEF8-8806D262BC2D}" type="slidenum">
              <a:rPr lang="en-GB" smtClean="0"/>
              <a:t>‹#›</a:t>
            </a:fld>
            <a:endParaRPr lang="en-GB"/>
          </a:p>
        </p:txBody>
      </p:sp>
    </p:spTree>
    <p:extLst>
      <p:ext uri="{BB962C8B-B14F-4D97-AF65-F5344CB8AC3E}">
        <p14:creationId xmlns:p14="http://schemas.microsoft.com/office/powerpoint/2010/main" val="1156717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C06AF0-293C-40AC-BF5D-F86FE5F1EA76}"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229F3-504E-48B7-BEF8-8806D262BC2D}" type="slidenum">
              <a:rPr lang="en-GB" smtClean="0"/>
              <a:t>‹#›</a:t>
            </a:fld>
            <a:endParaRPr lang="en-GB"/>
          </a:p>
        </p:txBody>
      </p:sp>
    </p:spTree>
    <p:extLst>
      <p:ext uri="{BB962C8B-B14F-4D97-AF65-F5344CB8AC3E}">
        <p14:creationId xmlns:p14="http://schemas.microsoft.com/office/powerpoint/2010/main" val="105678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C06AF0-293C-40AC-BF5D-F86FE5F1EA76}"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229F3-504E-48B7-BEF8-8806D262BC2D}" type="slidenum">
              <a:rPr lang="en-GB" smtClean="0"/>
              <a:t>‹#›</a:t>
            </a:fld>
            <a:endParaRPr lang="en-GB"/>
          </a:p>
        </p:txBody>
      </p:sp>
    </p:spTree>
    <p:extLst>
      <p:ext uri="{BB962C8B-B14F-4D97-AF65-F5344CB8AC3E}">
        <p14:creationId xmlns:p14="http://schemas.microsoft.com/office/powerpoint/2010/main" val="2542019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C06AF0-293C-40AC-BF5D-F86FE5F1EA76}"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229F3-504E-48B7-BEF8-8806D262BC2D}" type="slidenum">
              <a:rPr lang="en-GB" smtClean="0"/>
              <a:t>‹#›</a:t>
            </a:fld>
            <a:endParaRPr lang="en-GB"/>
          </a:p>
        </p:txBody>
      </p:sp>
    </p:spTree>
    <p:extLst>
      <p:ext uri="{BB962C8B-B14F-4D97-AF65-F5344CB8AC3E}">
        <p14:creationId xmlns:p14="http://schemas.microsoft.com/office/powerpoint/2010/main" val="3592528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C06AF0-293C-40AC-BF5D-F86FE5F1EA76}"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6229F3-504E-48B7-BEF8-8806D262BC2D}" type="slidenum">
              <a:rPr lang="en-GB" smtClean="0"/>
              <a:t>‹#›</a:t>
            </a:fld>
            <a:endParaRPr lang="en-GB"/>
          </a:p>
        </p:txBody>
      </p:sp>
    </p:spTree>
    <p:extLst>
      <p:ext uri="{BB962C8B-B14F-4D97-AF65-F5344CB8AC3E}">
        <p14:creationId xmlns:p14="http://schemas.microsoft.com/office/powerpoint/2010/main" val="317277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FC06AF0-293C-40AC-BF5D-F86FE5F1EA76}"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6229F3-504E-48B7-BEF8-8806D262BC2D}" type="slidenum">
              <a:rPr lang="en-GB" smtClean="0"/>
              <a:t>‹#›</a:t>
            </a:fld>
            <a:endParaRPr lang="en-GB"/>
          </a:p>
        </p:txBody>
      </p:sp>
    </p:spTree>
    <p:extLst>
      <p:ext uri="{BB962C8B-B14F-4D97-AF65-F5344CB8AC3E}">
        <p14:creationId xmlns:p14="http://schemas.microsoft.com/office/powerpoint/2010/main" val="692102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FC06AF0-293C-40AC-BF5D-F86FE5F1EA76}" type="datetimeFigureOut">
              <a:rPr lang="en-GB" smtClean="0"/>
              <a:t>14/09/2023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6229F3-504E-48B7-BEF8-8806D262BC2D}" type="slidenum">
              <a:rPr lang="en-GB" smtClean="0"/>
              <a:t>‹#›</a:t>
            </a:fld>
            <a:endParaRPr lang="en-GB"/>
          </a:p>
        </p:txBody>
      </p:sp>
    </p:spTree>
    <p:extLst>
      <p:ext uri="{BB962C8B-B14F-4D97-AF65-F5344CB8AC3E}">
        <p14:creationId xmlns:p14="http://schemas.microsoft.com/office/powerpoint/2010/main" val="701853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FC06AF0-293C-40AC-BF5D-F86FE5F1EA76}" type="datetimeFigureOut">
              <a:rPr lang="en-GB" smtClean="0"/>
              <a:t>14/09/2023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6229F3-504E-48B7-BEF8-8806D262BC2D}" type="slidenum">
              <a:rPr lang="en-GB" smtClean="0"/>
              <a:t>‹#›</a:t>
            </a:fld>
            <a:endParaRPr lang="en-GB"/>
          </a:p>
        </p:txBody>
      </p:sp>
    </p:spTree>
    <p:extLst>
      <p:ext uri="{BB962C8B-B14F-4D97-AF65-F5344CB8AC3E}">
        <p14:creationId xmlns:p14="http://schemas.microsoft.com/office/powerpoint/2010/main" val="353053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06AF0-293C-40AC-BF5D-F86FE5F1EA76}" type="datetimeFigureOut">
              <a:rPr lang="en-GB" smtClean="0"/>
              <a:t>14/09/2023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6229F3-504E-48B7-BEF8-8806D262BC2D}" type="slidenum">
              <a:rPr lang="en-GB" smtClean="0"/>
              <a:t>‹#›</a:t>
            </a:fld>
            <a:endParaRPr lang="en-GB"/>
          </a:p>
        </p:txBody>
      </p:sp>
    </p:spTree>
    <p:extLst>
      <p:ext uri="{BB962C8B-B14F-4D97-AF65-F5344CB8AC3E}">
        <p14:creationId xmlns:p14="http://schemas.microsoft.com/office/powerpoint/2010/main" val="56031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C06AF0-293C-40AC-BF5D-F86FE5F1EA76}"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6229F3-504E-48B7-BEF8-8806D262BC2D}" type="slidenum">
              <a:rPr lang="en-GB" smtClean="0"/>
              <a:t>‹#›</a:t>
            </a:fld>
            <a:endParaRPr lang="en-GB"/>
          </a:p>
        </p:txBody>
      </p:sp>
    </p:spTree>
    <p:extLst>
      <p:ext uri="{BB962C8B-B14F-4D97-AF65-F5344CB8AC3E}">
        <p14:creationId xmlns:p14="http://schemas.microsoft.com/office/powerpoint/2010/main" val="4228291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C06AF0-293C-40AC-BF5D-F86FE5F1EA76}"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6229F3-504E-48B7-BEF8-8806D262BC2D}" type="slidenum">
              <a:rPr lang="en-GB" smtClean="0"/>
              <a:t>‹#›</a:t>
            </a:fld>
            <a:endParaRPr lang="en-GB"/>
          </a:p>
        </p:txBody>
      </p:sp>
    </p:spTree>
    <p:extLst>
      <p:ext uri="{BB962C8B-B14F-4D97-AF65-F5344CB8AC3E}">
        <p14:creationId xmlns:p14="http://schemas.microsoft.com/office/powerpoint/2010/main" val="49761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6C9F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C06AF0-293C-40AC-BF5D-F86FE5F1EA76}" type="datetimeFigureOut">
              <a:rPr lang="en-GB" smtClean="0"/>
              <a:t>14/09/2023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6229F3-504E-48B7-BEF8-8806D262BC2D}" type="slidenum">
              <a:rPr lang="en-GB" smtClean="0"/>
              <a:t>‹#›</a:t>
            </a:fld>
            <a:endParaRPr lang="en-GB"/>
          </a:p>
        </p:txBody>
      </p:sp>
    </p:spTree>
    <p:extLst>
      <p:ext uri="{BB962C8B-B14F-4D97-AF65-F5344CB8AC3E}">
        <p14:creationId xmlns:p14="http://schemas.microsoft.com/office/powerpoint/2010/main" val="540355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uclpress.co.uk/products/12320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olicy.bristoluniversitypress.co.uk/lived-experiences-of-ableism-in-academia"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BA808-B35B-4865-A8C8-90DB5844EA55}"/>
              </a:ext>
            </a:extLst>
          </p:cNvPr>
          <p:cNvSpPr>
            <a:spLocks noGrp="1"/>
          </p:cNvSpPr>
          <p:nvPr>
            <p:ph type="ctrTitle"/>
          </p:nvPr>
        </p:nvSpPr>
        <p:spPr>
          <a:xfrm>
            <a:off x="1730393" y="1631518"/>
            <a:ext cx="8669383" cy="1195732"/>
          </a:xfrm>
        </p:spPr>
        <p:txBody>
          <a:bodyPr>
            <a:noAutofit/>
          </a:bodyPr>
          <a:lstStyle/>
          <a:p>
            <a:r>
              <a:rPr lang="en-GB" sz="3600" b="1" dirty="0">
                <a:solidFill>
                  <a:srgbClr val="002060"/>
                </a:solidFill>
                <a:latin typeface="+mn-lt"/>
              </a:rPr>
              <a:t>Bodies and buildings:</a:t>
            </a:r>
            <a:br>
              <a:rPr lang="en-GB" sz="3600" b="1" dirty="0">
                <a:solidFill>
                  <a:srgbClr val="002060"/>
                </a:solidFill>
                <a:latin typeface="+mn-lt"/>
              </a:rPr>
            </a:br>
            <a:r>
              <a:rPr lang="en-GB" sz="3600" b="1" dirty="0">
                <a:solidFill>
                  <a:srgbClr val="002060"/>
                </a:solidFill>
                <a:effectLst/>
                <a:latin typeface="Calibri" panose="020F0502020204030204" pitchFamily="34" charset="0"/>
                <a:ea typeface="Calibri" panose="020F0502020204030204" pitchFamily="34" charset="0"/>
              </a:rPr>
              <a:t>The lived experience of disability, chronic illness and/or neurodivergence in academia</a:t>
            </a:r>
            <a:endParaRPr lang="en-GB" sz="3600" b="1" dirty="0">
              <a:solidFill>
                <a:srgbClr val="002060"/>
              </a:solidFill>
              <a:latin typeface="+mn-lt"/>
            </a:endParaRPr>
          </a:p>
        </p:txBody>
      </p:sp>
      <p:sp>
        <p:nvSpPr>
          <p:cNvPr id="3" name="Subtitle 2">
            <a:extLst>
              <a:ext uri="{FF2B5EF4-FFF2-40B4-BE49-F238E27FC236}">
                <a16:creationId xmlns:a16="http://schemas.microsoft.com/office/drawing/2014/main" id="{B799ABD5-FC90-4A4C-9A84-BC4C5091D7FE}"/>
              </a:ext>
            </a:extLst>
          </p:cNvPr>
          <p:cNvSpPr>
            <a:spLocks noGrp="1"/>
          </p:cNvSpPr>
          <p:nvPr>
            <p:ph type="subTitle" idx="1"/>
          </p:nvPr>
        </p:nvSpPr>
        <p:spPr>
          <a:xfrm>
            <a:off x="1792224" y="3837930"/>
            <a:ext cx="5580185" cy="2169627"/>
          </a:xfrm>
        </p:spPr>
        <p:txBody>
          <a:bodyPr>
            <a:normAutofit/>
          </a:bodyPr>
          <a:lstStyle/>
          <a:p>
            <a:pPr algn="l"/>
            <a:r>
              <a:rPr lang="en-GB" sz="2800" b="1" dirty="0">
                <a:solidFill>
                  <a:srgbClr val="002060"/>
                </a:solidFill>
                <a:latin typeface="Calibri (Body)"/>
              </a:rPr>
              <a:t>Dr Nicole Brown</a:t>
            </a:r>
          </a:p>
          <a:p>
            <a:pPr algn="l"/>
            <a:r>
              <a:rPr lang="en-GB" sz="2800" b="1" dirty="0">
                <a:solidFill>
                  <a:srgbClr val="002060"/>
                </a:solidFill>
                <a:latin typeface="Calibri (Body)"/>
              </a:rPr>
              <a:t>@AbleismAcademia @ncjbrown</a:t>
            </a:r>
          </a:p>
          <a:p>
            <a:pPr algn="l"/>
            <a:r>
              <a:rPr lang="en-GB" sz="2800" b="1" dirty="0">
                <a:solidFill>
                  <a:srgbClr val="002060"/>
                </a:solidFill>
                <a:latin typeface="Calibri (Body)"/>
              </a:rPr>
              <a:t>www.nicole-brown.co.uk</a:t>
            </a:r>
          </a:p>
          <a:p>
            <a:pPr algn="l"/>
            <a:r>
              <a:rPr lang="en-GB" sz="2800" b="1" dirty="0">
                <a:solidFill>
                  <a:srgbClr val="002060"/>
                </a:solidFill>
                <a:latin typeface="Calibri (Body)"/>
              </a:rPr>
              <a:t>nicole.brown@ucl.ac.uk </a:t>
            </a:r>
            <a:endParaRPr lang="en-GB" b="1" dirty="0">
              <a:solidFill>
                <a:srgbClr val="002060"/>
              </a:solidFill>
              <a:latin typeface="Calibri (Body)"/>
            </a:endParaRPr>
          </a:p>
        </p:txBody>
      </p:sp>
      <p:sp>
        <p:nvSpPr>
          <p:cNvPr id="4" name="Rectangle 3">
            <a:extLst>
              <a:ext uri="{FF2B5EF4-FFF2-40B4-BE49-F238E27FC236}">
                <a16:creationId xmlns:a16="http://schemas.microsoft.com/office/drawing/2014/main" id="{BC83228D-9932-41C2-9DE3-D6165F2B3EF5}"/>
              </a:ext>
            </a:extLst>
          </p:cNvPr>
          <p:cNvSpPr/>
          <p:nvPr/>
        </p:nvSpPr>
        <p:spPr>
          <a:xfrm>
            <a:off x="248529" y="232117"/>
            <a:ext cx="11704320" cy="6358597"/>
          </a:xfrm>
          <a:prstGeom prst="rect">
            <a:avLst/>
          </a:prstGeom>
          <a:noFill/>
          <a:ln w="1270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EAC7F010-926E-96ED-99EF-932CAB56A0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42" t="9960" r="1"/>
          <a:stretch/>
        </p:blipFill>
        <p:spPr>
          <a:xfrm>
            <a:off x="7680959" y="3682845"/>
            <a:ext cx="2718817" cy="2479799"/>
          </a:xfrm>
          <a:prstGeom prst="rect">
            <a:avLst/>
          </a:prstGeom>
        </p:spPr>
      </p:pic>
    </p:spTree>
    <p:extLst>
      <p:ext uri="{BB962C8B-B14F-4D97-AF65-F5344CB8AC3E}">
        <p14:creationId xmlns:p14="http://schemas.microsoft.com/office/powerpoint/2010/main" val="4168231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6C9778-53CA-4190-85C0-97212500EE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407840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A3A5-13A7-472F-AE79-5ADA9335D301}"/>
              </a:ext>
            </a:extLst>
          </p:cNvPr>
          <p:cNvSpPr>
            <a:spLocks noGrp="1"/>
          </p:cNvSpPr>
          <p:nvPr>
            <p:ph type="title"/>
          </p:nvPr>
        </p:nvSpPr>
        <p:spPr>
          <a:xfrm>
            <a:off x="818271" y="798657"/>
            <a:ext cx="9177997" cy="917600"/>
          </a:xfrm>
        </p:spPr>
        <p:txBody>
          <a:bodyPr>
            <a:normAutofit/>
          </a:bodyPr>
          <a:lstStyle/>
          <a:p>
            <a:r>
              <a:rPr lang="en-GB" b="1" dirty="0">
                <a:solidFill>
                  <a:srgbClr val="002060"/>
                </a:solidFill>
                <a:latin typeface="+mn-lt"/>
              </a:rPr>
              <a:t>Analysis</a:t>
            </a:r>
          </a:p>
        </p:txBody>
      </p:sp>
      <p:sp>
        <p:nvSpPr>
          <p:cNvPr id="5" name="Content Placeholder 4">
            <a:extLst>
              <a:ext uri="{FF2B5EF4-FFF2-40B4-BE49-F238E27FC236}">
                <a16:creationId xmlns:a16="http://schemas.microsoft.com/office/drawing/2014/main" id="{F8A554A5-0A1A-498F-945C-9A51B16E8D93}"/>
              </a:ext>
            </a:extLst>
          </p:cNvPr>
          <p:cNvSpPr>
            <a:spLocks noGrp="1"/>
          </p:cNvSpPr>
          <p:nvPr>
            <p:ph idx="1"/>
          </p:nvPr>
        </p:nvSpPr>
        <p:spPr>
          <a:xfrm>
            <a:off x="818271" y="1955408"/>
            <a:ext cx="10515600" cy="3504126"/>
          </a:xfrm>
        </p:spPr>
        <p:txBody>
          <a:bodyPr>
            <a:noAutofit/>
          </a:bodyPr>
          <a:lstStyle/>
          <a:p>
            <a:pPr marL="0" indent="0">
              <a:lnSpc>
                <a:spcPct val="130000"/>
              </a:lnSpc>
              <a:spcBef>
                <a:spcPts val="0"/>
              </a:spcBef>
              <a:buNone/>
            </a:pPr>
            <a:r>
              <a:rPr lang="en-GB" sz="3200" dirty="0">
                <a:solidFill>
                  <a:srgbClr val="002060"/>
                </a:solidFill>
              </a:rPr>
              <a:t>Thematic Analysis (Braun and Clarke, 2006, 2019)</a:t>
            </a:r>
          </a:p>
          <a:p>
            <a:pPr marL="457200" lvl="1" indent="0">
              <a:lnSpc>
                <a:spcPct val="130000"/>
              </a:lnSpc>
              <a:spcBef>
                <a:spcPts val="0"/>
              </a:spcBef>
              <a:buNone/>
            </a:pPr>
            <a:r>
              <a:rPr lang="en-GB" sz="2800" dirty="0">
                <a:solidFill>
                  <a:srgbClr val="002060"/>
                </a:solidFill>
              </a:rPr>
              <a:t>iterative</a:t>
            </a:r>
          </a:p>
          <a:p>
            <a:pPr marL="457200" lvl="1" indent="0">
              <a:lnSpc>
                <a:spcPct val="130000"/>
              </a:lnSpc>
              <a:spcBef>
                <a:spcPts val="0"/>
              </a:spcBef>
              <a:buNone/>
            </a:pPr>
            <a:r>
              <a:rPr lang="en-GB" sz="2800" dirty="0">
                <a:solidFill>
                  <a:srgbClr val="002060"/>
                </a:solidFill>
              </a:rPr>
              <a:t>inductive</a:t>
            </a:r>
          </a:p>
          <a:p>
            <a:pPr marL="457200" lvl="1" indent="0">
              <a:lnSpc>
                <a:spcPct val="130000"/>
              </a:lnSpc>
              <a:spcBef>
                <a:spcPts val="0"/>
              </a:spcBef>
              <a:buNone/>
            </a:pPr>
            <a:r>
              <a:rPr lang="en-GB" sz="2800" dirty="0">
                <a:solidFill>
                  <a:srgbClr val="002060"/>
                </a:solidFill>
              </a:rPr>
              <a:t>semantic</a:t>
            </a:r>
          </a:p>
          <a:p>
            <a:pPr marL="457200" lvl="1" indent="0">
              <a:lnSpc>
                <a:spcPct val="130000"/>
              </a:lnSpc>
              <a:spcBef>
                <a:spcPts val="0"/>
              </a:spcBef>
              <a:buNone/>
            </a:pPr>
            <a:r>
              <a:rPr lang="en-GB" sz="2800" dirty="0">
                <a:solidFill>
                  <a:srgbClr val="002060"/>
                </a:solidFill>
              </a:rPr>
              <a:t>reflexive</a:t>
            </a:r>
          </a:p>
          <a:p>
            <a:pPr marL="0" indent="0">
              <a:lnSpc>
                <a:spcPct val="130000"/>
              </a:lnSpc>
              <a:spcBef>
                <a:spcPts val="0"/>
              </a:spcBef>
              <a:buNone/>
            </a:pPr>
            <a:r>
              <a:rPr lang="en-GB" sz="3200" dirty="0">
                <a:solidFill>
                  <a:srgbClr val="002060"/>
                </a:solidFill>
              </a:rPr>
              <a:t>Exploratory, creative analysis in line with Embodied Inquiry</a:t>
            </a:r>
          </a:p>
          <a:p>
            <a:pPr marL="0" indent="0">
              <a:lnSpc>
                <a:spcPct val="130000"/>
              </a:lnSpc>
              <a:spcBef>
                <a:spcPts val="0"/>
              </a:spcBef>
              <a:buNone/>
            </a:pPr>
            <a:endParaRPr lang="en-GB" sz="2400" dirty="0">
              <a:solidFill>
                <a:srgbClr val="002060"/>
              </a:solidFill>
            </a:endParaRPr>
          </a:p>
        </p:txBody>
      </p:sp>
    </p:spTree>
    <p:extLst>
      <p:ext uri="{BB962C8B-B14F-4D97-AF65-F5344CB8AC3E}">
        <p14:creationId xmlns:p14="http://schemas.microsoft.com/office/powerpoint/2010/main" val="917886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A3A5-13A7-472F-AE79-5ADA9335D301}"/>
              </a:ext>
            </a:extLst>
          </p:cNvPr>
          <p:cNvSpPr>
            <a:spLocks noGrp="1"/>
          </p:cNvSpPr>
          <p:nvPr>
            <p:ph type="title"/>
          </p:nvPr>
        </p:nvSpPr>
        <p:spPr/>
        <p:txBody>
          <a:bodyPr>
            <a:normAutofit/>
          </a:bodyPr>
          <a:lstStyle/>
          <a:p>
            <a:r>
              <a:rPr lang="en-GB" b="1" dirty="0">
                <a:solidFill>
                  <a:srgbClr val="002060"/>
                </a:solidFill>
                <a:latin typeface="+mn-lt"/>
              </a:rPr>
              <a:t>Findings</a:t>
            </a:r>
          </a:p>
        </p:txBody>
      </p:sp>
      <p:sp>
        <p:nvSpPr>
          <p:cNvPr id="5" name="Content Placeholder 4">
            <a:extLst>
              <a:ext uri="{FF2B5EF4-FFF2-40B4-BE49-F238E27FC236}">
                <a16:creationId xmlns:a16="http://schemas.microsoft.com/office/drawing/2014/main" id="{F8A554A5-0A1A-498F-945C-9A51B16E8D93}"/>
              </a:ext>
            </a:extLst>
          </p:cNvPr>
          <p:cNvSpPr>
            <a:spLocks noGrp="1"/>
          </p:cNvSpPr>
          <p:nvPr>
            <p:ph idx="1"/>
          </p:nvPr>
        </p:nvSpPr>
        <p:spPr>
          <a:xfrm>
            <a:off x="838200" y="1690688"/>
            <a:ext cx="10515600" cy="4258018"/>
          </a:xfrm>
        </p:spPr>
        <p:txBody>
          <a:bodyPr>
            <a:noAutofit/>
          </a:bodyPr>
          <a:lstStyle/>
          <a:p>
            <a:pPr marL="0" indent="0">
              <a:lnSpc>
                <a:spcPct val="130000"/>
              </a:lnSpc>
              <a:spcBef>
                <a:spcPts val="0"/>
              </a:spcBef>
              <a:buNone/>
            </a:pPr>
            <a:r>
              <a:rPr lang="en-GB" sz="3200" dirty="0">
                <a:solidFill>
                  <a:srgbClr val="002060"/>
                </a:solidFill>
              </a:rPr>
              <a:t>Management of the buildings </a:t>
            </a:r>
          </a:p>
          <a:p>
            <a:pPr marL="457200" lvl="1" indent="0">
              <a:lnSpc>
                <a:spcPct val="130000"/>
              </a:lnSpc>
              <a:spcBef>
                <a:spcPts val="0"/>
              </a:spcBef>
              <a:buNone/>
            </a:pPr>
            <a:r>
              <a:rPr lang="en-GB" sz="2800" dirty="0">
                <a:solidFill>
                  <a:srgbClr val="002060"/>
                </a:solidFill>
              </a:rPr>
              <a:t>nowhere to rest, scents and smells, staircases</a:t>
            </a:r>
          </a:p>
          <a:p>
            <a:pPr marL="0" indent="0">
              <a:lnSpc>
                <a:spcPct val="130000"/>
              </a:lnSpc>
              <a:spcBef>
                <a:spcPts val="0"/>
              </a:spcBef>
              <a:buNone/>
            </a:pPr>
            <a:endParaRPr lang="en-GB" sz="3200" dirty="0">
              <a:solidFill>
                <a:srgbClr val="002060"/>
              </a:solidFill>
            </a:endParaRPr>
          </a:p>
          <a:p>
            <a:pPr marL="0" indent="0">
              <a:lnSpc>
                <a:spcPct val="130000"/>
              </a:lnSpc>
              <a:spcBef>
                <a:spcPts val="0"/>
              </a:spcBef>
              <a:buNone/>
            </a:pPr>
            <a:r>
              <a:rPr lang="en-GB" sz="3200" dirty="0">
                <a:solidFill>
                  <a:srgbClr val="002060"/>
                </a:solidFill>
              </a:rPr>
              <a:t>Consideration about career – adjustments not helpful</a:t>
            </a:r>
          </a:p>
          <a:p>
            <a:pPr marL="0" indent="0">
              <a:lnSpc>
                <a:spcPct val="130000"/>
              </a:lnSpc>
              <a:spcBef>
                <a:spcPts val="0"/>
              </a:spcBef>
              <a:buNone/>
            </a:pPr>
            <a:endParaRPr lang="en-GB" sz="3200" dirty="0">
              <a:solidFill>
                <a:srgbClr val="002060"/>
              </a:solidFill>
            </a:endParaRPr>
          </a:p>
          <a:p>
            <a:pPr marL="0" indent="0">
              <a:lnSpc>
                <a:spcPct val="130000"/>
              </a:lnSpc>
              <a:spcBef>
                <a:spcPts val="0"/>
              </a:spcBef>
              <a:buNone/>
            </a:pPr>
            <a:r>
              <a:rPr lang="en-GB" sz="3200" dirty="0">
                <a:solidFill>
                  <a:srgbClr val="002060"/>
                </a:solidFill>
              </a:rPr>
              <a:t>Social and emotional loneliness</a:t>
            </a:r>
          </a:p>
        </p:txBody>
      </p:sp>
    </p:spTree>
    <p:extLst>
      <p:ext uri="{BB962C8B-B14F-4D97-AF65-F5344CB8AC3E}">
        <p14:creationId xmlns:p14="http://schemas.microsoft.com/office/powerpoint/2010/main" val="2796983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a:extLst>
              <a:ext uri="{FF2B5EF4-FFF2-40B4-BE49-F238E27FC236}">
                <a16:creationId xmlns:a16="http://schemas.microsoft.com/office/drawing/2014/main" id="{0CB8E684-645E-4D43-8A81-CB8AAD400029}"/>
              </a:ext>
            </a:extLst>
          </p:cNvPr>
          <p:cNvGrpSpPr/>
          <p:nvPr/>
        </p:nvGrpSpPr>
        <p:grpSpPr>
          <a:xfrm>
            <a:off x="2411141" y="2410251"/>
            <a:ext cx="7628210" cy="2246385"/>
            <a:chOff x="1286750" y="2556440"/>
            <a:chExt cx="10170947" cy="2995180"/>
          </a:xfrm>
        </p:grpSpPr>
        <p:sp>
          <p:nvSpPr>
            <p:cNvPr id="3" name="Gleichschenkliges Dreieck 2">
              <a:extLst>
                <a:ext uri="{FF2B5EF4-FFF2-40B4-BE49-F238E27FC236}">
                  <a16:creationId xmlns:a16="http://schemas.microsoft.com/office/drawing/2014/main" id="{A8F77411-896B-45EE-A98B-B264962B0FBF}"/>
                </a:ext>
              </a:extLst>
            </p:cNvPr>
            <p:cNvSpPr/>
            <p:nvPr/>
          </p:nvSpPr>
          <p:spPr>
            <a:xfrm>
              <a:off x="5572125" y="4214813"/>
              <a:ext cx="1600200" cy="1336807"/>
            </a:xfrm>
            <a:prstGeom prst="triangle">
              <a:avLst>
                <a:gd name="adj" fmla="val 510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Rechteck 3">
              <a:extLst>
                <a:ext uri="{FF2B5EF4-FFF2-40B4-BE49-F238E27FC236}">
                  <a16:creationId xmlns:a16="http://schemas.microsoft.com/office/drawing/2014/main" id="{7FB4C180-935D-4CCF-A563-4E96D7066BA6}"/>
                </a:ext>
              </a:extLst>
            </p:cNvPr>
            <p:cNvSpPr/>
            <p:nvPr/>
          </p:nvSpPr>
          <p:spPr>
            <a:xfrm rot="20686308">
              <a:off x="1286750" y="3710528"/>
              <a:ext cx="10170947"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extfeld 4">
              <a:extLst>
                <a:ext uri="{FF2B5EF4-FFF2-40B4-BE49-F238E27FC236}">
                  <a16:creationId xmlns:a16="http://schemas.microsoft.com/office/drawing/2014/main" id="{CAB45426-C3DF-4C1E-88E6-F478892792E8}"/>
                </a:ext>
              </a:extLst>
            </p:cNvPr>
            <p:cNvSpPr txBox="1"/>
            <p:nvPr/>
          </p:nvSpPr>
          <p:spPr>
            <a:xfrm rot="20760368">
              <a:off x="2095502" y="4312471"/>
              <a:ext cx="2200275" cy="1046440"/>
            </a:xfrm>
            <a:prstGeom prst="rect">
              <a:avLst/>
            </a:prstGeom>
            <a:noFill/>
          </p:spPr>
          <p:txBody>
            <a:bodyPr wrap="square" rtlCol="0">
              <a:spAutoFit/>
            </a:bodyPr>
            <a:lstStyle/>
            <a:p>
              <a:r>
                <a:rPr lang="en-GB" sz="4500" dirty="0"/>
                <a:t>COST</a:t>
              </a:r>
            </a:p>
          </p:txBody>
        </p:sp>
        <p:sp>
          <p:nvSpPr>
            <p:cNvPr id="7" name="Textfeld 6">
              <a:extLst>
                <a:ext uri="{FF2B5EF4-FFF2-40B4-BE49-F238E27FC236}">
                  <a16:creationId xmlns:a16="http://schemas.microsoft.com/office/drawing/2014/main" id="{E0EE4F83-5C2D-4CC7-AEE9-42F17CF95306}"/>
                </a:ext>
              </a:extLst>
            </p:cNvPr>
            <p:cNvSpPr txBox="1"/>
            <p:nvPr/>
          </p:nvSpPr>
          <p:spPr>
            <a:xfrm rot="20760368">
              <a:off x="8044769" y="2556440"/>
              <a:ext cx="3226997" cy="1046440"/>
            </a:xfrm>
            <a:prstGeom prst="rect">
              <a:avLst/>
            </a:prstGeom>
            <a:noFill/>
          </p:spPr>
          <p:txBody>
            <a:bodyPr wrap="square" rtlCol="0">
              <a:spAutoFit/>
            </a:bodyPr>
            <a:lstStyle/>
            <a:p>
              <a:r>
                <a:rPr lang="en-GB" sz="4500" dirty="0"/>
                <a:t>BENEFIT</a:t>
              </a:r>
            </a:p>
          </p:txBody>
        </p:sp>
      </p:grpSp>
      <p:sp>
        <p:nvSpPr>
          <p:cNvPr id="12" name="Titel 1">
            <a:extLst>
              <a:ext uri="{FF2B5EF4-FFF2-40B4-BE49-F238E27FC236}">
                <a16:creationId xmlns:a16="http://schemas.microsoft.com/office/drawing/2014/main" id="{008F8EAA-AE23-4B48-B76F-C88B62E7E389}"/>
              </a:ext>
            </a:extLst>
          </p:cNvPr>
          <p:cNvSpPr>
            <a:spLocks noGrp="1"/>
          </p:cNvSpPr>
          <p:nvPr>
            <p:ph type="title"/>
          </p:nvPr>
        </p:nvSpPr>
        <p:spPr>
          <a:xfrm>
            <a:off x="2281896" y="713755"/>
            <a:ext cx="7886700" cy="994172"/>
          </a:xfrm>
        </p:spPr>
        <p:txBody>
          <a:bodyPr>
            <a:normAutofit fontScale="90000"/>
          </a:bodyPr>
          <a:lstStyle/>
          <a:p>
            <a:r>
              <a:rPr lang="en-GB" b="1" dirty="0">
                <a:solidFill>
                  <a:srgbClr val="002060"/>
                </a:solidFill>
                <a:latin typeface="+mn-lt"/>
              </a:rPr>
              <a:t>Disclosure is a cost-benefit analysis</a:t>
            </a:r>
          </a:p>
        </p:txBody>
      </p:sp>
      <p:sp>
        <p:nvSpPr>
          <p:cNvPr id="10" name="TextBox 9">
            <a:extLst>
              <a:ext uri="{FF2B5EF4-FFF2-40B4-BE49-F238E27FC236}">
                <a16:creationId xmlns:a16="http://schemas.microsoft.com/office/drawing/2014/main" id="{0F1421E8-E457-4EB1-9CFE-46A14188A239}"/>
              </a:ext>
            </a:extLst>
          </p:cNvPr>
          <p:cNvSpPr txBox="1"/>
          <p:nvPr/>
        </p:nvSpPr>
        <p:spPr>
          <a:xfrm>
            <a:off x="838200" y="5969655"/>
            <a:ext cx="10683240" cy="523220"/>
          </a:xfrm>
          <a:prstGeom prst="rect">
            <a:avLst/>
          </a:prstGeom>
          <a:noFill/>
        </p:spPr>
        <p:txBody>
          <a:bodyPr wrap="square">
            <a:spAutoFit/>
          </a:bodyPr>
          <a:lstStyle/>
          <a:p>
            <a:r>
              <a:rPr lang="en-GB" sz="1400" b="0" i="0" dirty="0">
                <a:solidFill>
                  <a:srgbClr val="002060"/>
                </a:solidFill>
                <a:effectLst/>
                <a:latin typeface="Arial" panose="020B0604020202020204" pitchFamily="34" charset="0"/>
              </a:rPr>
              <a:t>Brown, N. (2020). Disclosure in academia: A sensitive issue. In: Brown, N., &amp; Leigh, J. (eds.). Ableism in Academia: Theorising Experiences of Disabilities and Chronic Illnesses in Higher Education. London: UCL Press, 226-236.</a:t>
            </a:r>
            <a:endParaRPr lang="en-GB" sz="1400" dirty="0">
              <a:solidFill>
                <a:srgbClr val="002060"/>
              </a:solidFill>
            </a:endParaRPr>
          </a:p>
        </p:txBody>
      </p:sp>
    </p:spTree>
    <p:extLst>
      <p:ext uri="{BB962C8B-B14F-4D97-AF65-F5344CB8AC3E}">
        <p14:creationId xmlns:p14="http://schemas.microsoft.com/office/powerpoint/2010/main" val="2549379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A3A5-13A7-472F-AE79-5ADA9335D301}"/>
              </a:ext>
            </a:extLst>
          </p:cNvPr>
          <p:cNvSpPr>
            <a:spLocks noGrp="1"/>
          </p:cNvSpPr>
          <p:nvPr>
            <p:ph type="title"/>
          </p:nvPr>
        </p:nvSpPr>
        <p:spPr/>
        <p:txBody>
          <a:bodyPr>
            <a:normAutofit/>
          </a:bodyPr>
          <a:lstStyle/>
          <a:p>
            <a:r>
              <a:rPr lang="en-GB" b="1" dirty="0">
                <a:solidFill>
                  <a:srgbClr val="002060"/>
                </a:solidFill>
                <a:latin typeface="+mn-lt"/>
              </a:rPr>
              <a:t>Recommendations for practice</a:t>
            </a:r>
          </a:p>
        </p:txBody>
      </p:sp>
      <p:sp>
        <p:nvSpPr>
          <p:cNvPr id="5" name="Content Placeholder 4">
            <a:extLst>
              <a:ext uri="{FF2B5EF4-FFF2-40B4-BE49-F238E27FC236}">
                <a16:creationId xmlns:a16="http://schemas.microsoft.com/office/drawing/2014/main" id="{F8A554A5-0A1A-498F-945C-9A51B16E8D93}"/>
              </a:ext>
            </a:extLst>
          </p:cNvPr>
          <p:cNvSpPr>
            <a:spLocks noGrp="1"/>
          </p:cNvSpPr>
          <p:nvPr>
            <p:ph idx="1"/>
          </p:nvPr>
        </p:nvSpPr>
        <p:spPr>
          <a:xfrm>
            <a:off x="838200" y="1690688"/>
            <a:ext cx="10515600" cy="4258018"/>
          </a:xfrm>
        </p:spPr>
        <p:txBody>
          <a:bodyPr>
            <a:noAutofit/>
          </a:bodyPr>
          <a:lstStyle/>
          <a:p>
            <a:pPr marL="0" indent="0">
              <a:lnSpc>
                <a:spcPct val="130000"/>
              </a:lnSpc>
              <a:spcBef>
                <a:spcPts val="0"/>
              </a:spcBef>
              <a:buNone/>
            </a:pPr>
            <a:r>
              <a:rPr lang="en-GB" sz="3200" dirty="0">
                <a:solidFill>
                  <a:srgbClr val="002060"/>
                </a:solidFill>
              </a:rPr>
              <a:t>Challenging our own assumptions</a:t>
            </a:r>
          </a:p>
          <a:p>
            <a:pPr marL="0" indent="0">
              <a:lnSpc>
                <a:spcPct val="130000"/>
              </a:lnSpc>
              <a:spcBef>
                <a:spcPts val="0"/>
              </a:spcBef>
              <a:buNone/>
            </a:pPr>
            <a:endParaRPr lang="en-GB" sz="3200" dirty="0">
              <a:solidFill>
                <a:srgbClr val="002060"/>
              </a:solidFill>
            </a:endParaRPr>
          </a:p>
          <a:p>
            <a:pPr marL="0" indent="0">
              <a:lnSpc>
                <a:spcPct val="130000"/>
              </a:lnSpc>
              <a:spcBef>
                <a:spcPts val="0"/>
              </a:spcBef>
              <a:buNone/>
            </a:pPr>
            <a:r>
              <a:rPr lang="en-GB" sz="3200" dirty="0">
                <a:solidFill>
                  <a:srgbClr val="002060"/>
                </a:solidFill>
              </a:rPr>
              <a:t>Involving individuals in processes and decisions</a:t>
            </a:r>
          </a:p>
          <a:p>
            <a:pPr marL="457200" lvl="1" indent="0">
              <a:lnSpc>
                <a:spcPct val="130000"/>
              </a:lnSpc>
              <a:spcBef>
                <a:spcPts val="0"/>
              </a:spcBef>
              <a:buNone/>
            </a:pPr>
            <a:r>
              <a:rPr lang="en-GB" sz="2800" dirty="0">
                <a:solidFill>
                  <a:srgbClr val="002060"/>
                </a:solidFill>
              </a:rPr>
              <a:t>e.g. moving tables/desks</a:t>
            </a:r>
          </a:p>
          <a:p>
            <a:pPr marL="0" indent="0">
              <a:lnSpc>
                <a:spcPct val="130000"/>
              </a:lnSpc>
              <a:spcBef>
                <a:spcPts val="0"/>
              </a:spcBef>
              <a:buNone/>
            </a:pPr>
            <a:endParaRPr lang="en-GB" sz="3200" dirty="0">
              <a:solidFill>
                <a:srgbClr val="002060"/>
              </a:solidFill>
            </a:endParaRPr>
          </a:p>
          <a:p>
            <a:pPr marL="0" indent="0">
              <a:lnSpc>
                <a:spcPct val="130000"/>
              </a:lnSpc>
              <a:spcBef>
                <a:spcPts val="0"/>
              </a:spcBef>
              <a:buNone/>
            </a:pPr>
            <a:r>
              <a:rPr lang="en-GB" sz="3200" dirty="0">
                <a:solidFill>
                  <a:srgbClr val="002060"/>
                </a:solidFill>
              </a:rPr>
              <a:t>Sharing our own struggles</a:t>
            </a:r>
          </a:p>
          <a:p>
            <a:pPr marL="0" indent="0">
              <a:lnSpc>
                <a:spcPct val="130000"/>
              </a:lnSpc>
              <a:spcBef>
                <a:spcPts val="0"/>
              </a:spcBef>
              <a:buNone/>
            </a:pPr>
            <a:endParaRPr lang="en-GB" sz="3200" dirty="0">
              <a:solidFill>
                <a:srgbClr val="002060"/>
              </a:solidFill>
            </a:endParaRPr>
          </a:p>
        </p:txBody>
      </p:sp>
    </p:spTree>
    <p:extLst>
      <p:ext uri="{BB962C8B-B14F-4D97-AF65-F5344CB8AC3E}">
        <p14:creationId xmlns:p14="http://schemas.microsoft.com/office/powerpoint/2010/main" val="2854511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BA808-B35B-4865-A8C8-90DB5844EA55}"/>
              </a:ext>
            </a:extLst>
          </p:cNvPr>
          <p:cNvSpPr>
            <a:spLocks noGrp="1"/>
          </p:cNvSpPr>
          <p:nvPr>
            <p:ph type="ctrTitle"/>
          </p:nvPr>
        </p:nvSpPr>
        <p:spPr>
          <a:xfrm>
            <a:off x="1730393" y="1631518"/>
            <a:ext cx="8669383" cy="1195732"/>
          </a:xfrm>
        </p:spPr>
        <p:txBody>
          <a:bodyPr>
            <a:noAutofit/>
          </a:bodyPr>
          <a:lstStyle/>
          <a:p>
            <a:r>
              <a:rPr lang="en-GB" sz="3600" b="1" dirty="0">
                <a:solidFill>
                  <a:srgbClr val="002060"/>
                </a:solidFill>
                <a:latin typeface="+mn-lt"/>
              </a:rPr>
              <a:t>Bodies and buildings:</a:t>
            </a:r>
            <a:br>
              <a:rPr lang="en-GB" sz="3600" b="1" dirty="0">
                <a:solidFill>
                  <a:srgbClr val="002060"/>
                </a:solidFill>
                <a:latin typeface="+mn-lt"/>
              </a:rPr>
            </a:br>
            <a:r>
              <a:rPr lang="en-GB" sz="3600" b="1" dirty="0">
                <a:solidFill>
                  <a:srgbClr val="002060"/>
                </a:solidFill>
                <a:effectLst/>
                <a:latin typeface="Calibri" panose="020F0502020204030204" pitchFamily="34" charset="0"/>
                <a:ea typeface="Calibri" panose="020F0502020204030204" pitchFamily="34" charset="0"/>
              </a:rPr>
              <a:t>The lived experience of disability, chronic illness and/or neurodivergence in academia</a:t>
            </a:r>
            <a:endParaRPr lang="en-GB" sz="3600" b="1" dirty="0">
              <a:solidFill>
                <a:srgbClr val="002060"/>
              </a:solidFill>
              <a:latin typeface="+mn-lt"/>
            </a:endParaRPr>
          </a:p>
        </p:txBody>
      </p:sp>
      <p:sp>
        <p:nvSpPr>
          <p:cNvPr id="3" name="Subtitle 2">
            <a:extLst>
              <a:ext uri="{FF2B5EF4-FFF2-40B4-BE49-F238E27FC236}">
                <a16:creationId xmlns:a16="http://schemas.microsoft.com/office/drawing/2014/main" id="{B799ABD5-FC90-4A4C-9A84-BC4C5091D7FE}"/>
              </a:ext>
            </a:extLst>
          </p:cNvPr>
          <p:cNvSpPr>
            <a:spLocks noGrp="1"/>
          </p:cNvSpPr>
          <p:nvPr>
            <p:ph type="subTitle" idx="1"/>
          </p:nvPr>
        </p:nvSpPr>
        <p:spPr>
          <a:xfrm>
            <a:off x="1792224" y="3837930"/>
            <a:ext cx="5580185" cy="2169627"/>
          </a:xfrm>
        </p:spPr>
        <p:txBody>
          <a:bodyPr>
            <a:normAutofit/>
          </a:bodyPr>
          <a:lstStyle/>
          <a:p>
            <a:pPr algn="l"/>
            <a:r>
              <a:rPr lang="en-GB" sz="2800" b="1" dirty="0">
                <a:solidFill>
                  <a:srgbClr val="002060"/>
                </a:solidFill>
                <a:latin typeface="Calibri (Body)"/>
              </a:rPr>
              <a:t>Dr Nicole Brown</a:t>
            </a:r>
          </a:p>
          <a:p>
            <a:pPr algn="l"/>
            <a:r>
              <a:rPr lang="en-GB" sz="2800" b="1" dirty="0">
                <a:solidFill>
                  <a:srgbClr val="002060"/>
                </a:solidFill>
                <a:latin typeface="Calibri (Body)"/>
              </a:rPr>
              <a:t>@AbleismAcademia @ncjbrown</a:t>
            </a:r>
          </a:p>
          <a:p>
            <a:pPr algn="l"/>
            <a:r>
              <a:rPr lang="en-GB" sz="2800" b="1" dirty="0">
                <a:solidFill>
                  <a:srgbClr val="002060"/>
                </a:solidFill>
                <a:latin typeface="Calibri (Body)"/>
              </a:rPr>
              <a:t>www.nicole-brown.co.uk</a:t>
            </a:r>
          </a:p>
          <a:p>
            <a:pPr algn="l"/>
            <a:r>
              <a:rPr lang="en-GB" sz="2800" b="1" dirty="0">
                <a:solidFill>
                  <a:srgbClr val="002060"/>
                </a:solidFill>
                <a:latin typeface="Calibri (Body)"/>
              </a:rPr>
              <a:t>nicole.brown@ucl.ac.uk </a:t>
            </a:r>
            <a:endParaRPr lang="en-GB" b="1" dirty="0">
              <a:solidFill>
                <a:srgbClr val="002060"/>
              </a:solidFill>
              <a:latin typeface="Calibri (Body)"/>
            </a:endParaRPr>
          </a:p>
        </p:txBody>
      </p:sp>
      <p:sp>
        <p:nvSpPr>
          <p:cNvPr id="4" name="Rectangle 3">
            <a:extLst>
              <a:ext uri="{FF2B5EF4-FFF2-40B4-BE49-F238E27FC236}">
                <a16:creationId xmlns:a16="http://schemas.microsoft.com/office/drawing/2014/main" id="{BC83228D-9932-41C2-9DE3-D6165F2B3EF5}"/>
              </a:ext>
            </a:extLst>
          </p:cNvPr>
          <p:cNvSpPr/>
          <p:nvPr/>
        </p:nvSpPr>
        <p:spPr>
          <a:xfrm>
            <a:off x="248529" y="232117"/>
            <a:ext cx="11704320" cy="6358597"/>
          </a:xfrm>
          <a:prstGeom prst="rect">
            <a:avLst/>
          </a:prstGeom>
          <a:noFill/>
          <a:ln w="1270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EAC7F010-926E-96ED-99EF-932CAB56A0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42" t="9960" r="1"/>
          <a:stretch/>
        </p:blipFill>
        <p:spPr>
          <a:xfrm>
            <a:off x="7680959" y="3682845"/>
            <a:ext cx="2718817" cy="2479799"/>
          </a:xfrm>
          <a:prstGeom prst="rect">
            <a:avLst/>
          </a:prstGeom>
        </p:spPr>
      </p:pic>
    </p:spTree>
    <p:extLst>
      <p:ext uri="{BB962C8B-B14F-4D97-AF65-F5344CB8AC3E}">
        <p14:creationId xmlns:p14="http://schemas.microsoft.com/office/powerpoint/2010/main" val="2594482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04651-E06E-4FBD-BA7C-B5869D817398}"/>
              </a:ext>
            </a:extLst>
          </p:cNvPr>
          <p:cNvSpPr>
            <a:spLocks noGrp="1"/>
          </p:cNvSpPr>
          <p:nvPr>
            <p:ph idx="1"/>
          </p:nvPr>
        </p:nvSpPr>
        <p:spPr>
          <a:xfrm>
            <a:off x="520506" y="419373"/>
            <a:ext cx="7287064" cy="6019254"/>
          </a:xfrm>
        </p:spPr>
        <p:txBody>
          <a:bodyPr>
            <a:noAutofit/>
          </a:bodyPr>
          <a:lstStyle/>
          <a:p>
            <a:pPr marL="0" indent="0" algn="l">
              <a:buNone/>
            </a:pPr>
            <a:r>
              <a:rPr lang="en-GB" sz="2600" dirty="0">
                <a:hlinkClick r:id="rId2"/>
              </a:rPr>
              <a:t>https://www.uclpress.co.uk/products/123203</a:t>
            </a:r>
            <a:endParaRPr lang="en-GB" sz="2600" dirty="0"/>
          </a:p>
          <a:p>
            <a:pPr marL="0" indent="0" algn="l">
              <a:buNone/>
            </a:pPr>
            <a:r>
              <a:rPr lang="en-GB" sz="2600" i="1" u="none" strike="noStrike" baseline="0" dirty="0">
                <a:solidFill>
                  <a:srgbClr val="002060"/>
                </a:solidFill>
              </a:rPr>
              <a:t>Ableism in Academia </a:t>
            </a:r>
            <a:r>
              <a:rPr lang="en-GB" sz="2600" i="0" u="none" strike="noStrike" baseline="0" dirty="0">
                <a:solidFill>
                  <a:srgbClr val="002060"/>
                </a:solidFill>
              </a:rPr>
              <a:t>provides an interdisciplinary outlook on ableism that is currently missing. Through reporting research data and exploring personal experiences, the contributors theorise and conceptualise what it means to be/work outside the stereotypical norm.</a:t>
            </a:r>
          </a:p>
          <a:p>
            <a:pPr marL="0" indent="0" algn="l">
              <a:buNone/>
            </a:pPr>
            <a:r>
              <a:rPr lang="en-GB" sz="2600" i="0" u="none" strike="noStrike" baseline="0" dirty="0">
                <a:solidFill>
                  <a:srgbClr val="002060"/>
                </a:solidFill>
              </a:rPr>
              <a:t>The volume brings together a range of perspectives, including feminism, post-structuralism, </a:t>
            </a:r>
            <a:r>
              <a:rPr lang="en-GB" sz="2600" i="0" u="none" strike="noStrike" baseline="0" dirty="0" err="1">
                <a:solidFill>
                  <a:srgbClr val="002060"/>
                </a:solidFill>
              </a:rPr>
              <a:t>crip</a:t>
            </a:r>
            <a:r>
              <a:rPr lang="en-GB" sz="2600" i="0" u="none" strike="noStrike" baseline="0" dirty="0">
                <a:solidFill>
                  <a:srgbClr val="002060"/>
                </a:solidFill>
              </a:rPr>
              <a:t> theory and disability theory, and draws on the width and breadth of a number of related disciplines. Contributors use technicism, leadership, social justice theories and theories of embodiment to raise awareness and increase understanding of the marginalised.</a:t>
            </a:r>
          </a:p>
        </p:txBody>
      </p:sp>
      <p:pic>
        <p:nvPicPr>
          <p:cNvPr id="5" name="Picture 4">
            <a:extLst>
              <a:ext uri="{FF2B5EF4-FFF2-40B4-BE49-F238E27FC236}">
                <a16:creationId xmlns:a16="http://schemas.microsoft.com/office/drawing/2014/main" id="{A711A9DD-F275-4156-B987-0D659EDB722D}"/>
              </a:ext>
            </a:extLst>
          </p:cNvPr>
          <p:cNvPicPr>
            <a:picLocks noChangeAspect="1"/>
          </p:cNvPicPr>
          <p:nvPr/>
        </p:nvPicPr>
        <p:blipFill rotWithShape="1">
          <a:blip r:embed="rId3"/>
          <a:srcRect r="50000"/>
          <a:stretch/>
        </p:blipFill>
        <p:spPr>
          <a:xfrm>
            <a:off x="7953082" y="419373"/>
            <a:ext cx="4025569" cy="6019254"/>
          </a:xfrm>
          <a:prstGeom prst="rect">
            <a:avLst/>
          </a:prstGeom>
        </p:spPr>
      </p:pic>
    </p:spTree>
    <p:extLst>
      <p:ext uri="{BB962C8B-B14F-4D97-AF65-F5344CB8AC3E}">
        <p14:creationId xmlns:p14="http://schemas.microsoft.com/office/powerpoint/2010/main" val="3363165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FEB83F-C7F5-4C85-931F-420A394CEFED}"/>
              </a:ext>
            </a:extLst>
          </p:cNvPr>
          <p:cNvPicPr>
            <a:picLocks noChangeAspect="1"/>
          </p:cNvPicPr>
          <p:nvPr/>
        </p:nvPicPr>
        <p:blipFill rotWithShape="1">
          <a:blip r:embed="rId2"/>
          <a:srcRect l="52060"/>
          <a:stretch/>
        </p:blipFill>
        <p:spPr>
          <a:xfrm>
            <a:off x="7781115" y="225083"/>
            <a:ext cx="4113455" cy="6414868"/>
          </a:xfrm>
          <a:prstGeom prst="rect">
            <a:avLst/>
          </a:prstGeom>
        </p:spPr>
      </p:pic>
      <p:sp>
        <p:nvSpPr>
          <p:cNvPr id="4" name="Content Placeholder 2">
            <a:extLst>
              <a:ext uri="{FF2B5EF4-FFF2-40B4-BE49-F238E27FC236}">
                <a16:creationId xmlns:a16="http://schemas.microsoft.com/office/drawing/2014/main" id="{91B88614-407E-4F07-97BA-7AC61E845E4A}"/>
              </a:ext>
            </a:extLst>
          </p:cNvPr>
          <p:cNvSpPr txBox="1">
            <a:spLocks/>
          </p:cNvSpPr>
          <p:nvPr/>
        </p:nvSpPr>
        <p:spPr>
          <a:xfrm>
            <a:off x="297430" y="225083"/>
            <a:ext cx="7287064" cy="60192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600" i="1" dirty="0">
                <a:solidFill>
                  <a:srgbClr val="002060"/>
                </a:solidFill>
                <a:hlinkClick r:id="rId3"/>
              </a:rPr>
              <a:t>https://policy.bristoluniversitypress.co.uk/lived-experiences-of-ableism-in-academia</a:t>
            </a:r>
            <a:endParaRPr lang="en-GB" sz="2600" i="1" dirty="0">
              <a:solidFill>
                <a:srgbClr val="002060"/>
              </a:solidFill>
            </a:endParaRPr>
          </a:p>
          <a:p>
            <a:pPr marL="0" indent="0" algn="l">
              <a:buNone/>
            </a:pPr>
            <a:r>
              <a:rPr lang="en-GB" sz="2400" b="0" i="0" dirty="0">
                <a:solidFill>
                  <a:srgbClr val="002060"/>
                </a:solidFill>
                <a:effectLst/>
              </a:rPr>
              <a:t>Demands for excellence and efficiency have created an ableist culture in academia. What impact do these expectations have on disabled, chronically ill and neurodiverse colleagues?</a:t>
            </a:r>
          </a:p>
          <a:p>
            <a:pPr marL="0" indent="0" algn="l">
              <a:buNone/>
            </a:pPr>
            <a:r>
              <a:rPr lang="en-GB" sz="2400" b="0" i="0" dirty="0">
                <a:solidFill>
                  <a:srgbClr val="002060"/>
                </a:solidFill>
                <a:effectLst/>
              </a:rPr>
              <a:t>This important and eye-opening collection explores ableism in academia from the viewpoint of academics' personal and professional experiences and scholarship. Through the theoretical lenses of autobiography, autoethnography, embodiment, body work and emotional labour, contributors present insightful, critical, analytical and rigorous explorations of being ‘othered’ in academia.</a:t>
            </a:r>
          </a:p>
          <a:p>
            <a:pPr marL="0" indent="0" algn="l">
              <a:buNone/>
            </a:pPr>
            <a:r>
              <a:rPr lang="en-GB" sz="2400" b="0" i="0" dirty="0">
                <a:solidFill>
                  <a:srgbClr val="002060"/>
                </a:solidFill>
                <a:effectLst/>
              </a:rPr>
              <a:t>Deeply embedded in personal experiences, this perceptive book provides examples for universities to develop inclusive practices, accessible working and learning conditions and a less ableist environment.</a:t>
            </a:r>
          </a:p>
        </p:txBody>
      </p:sp>
    </p:spTree>
    <p:extLst>
      <p:ext uri="{BB962C8B-B14F-4D97-AF65-F5344CB8AC3E}">
        <p14:creationId xmlns:p14="http://schemas.microsoft.com/office/powerpoint/2010/main" val="96324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A3A5-13A7-472F-AE79-5ADA9335D301}"/>
              </a:ext>
            </a:extLst>
          </p:cNvPr>
          <p:cNvSpPr>
            <a:spLocks noGrp="1"/>
          </p:cNvSpPr>
          <p:nvPr>
            <p:ph type="title"/>
          </p:nvPr>
        </p:nvSpPr>
        <p:spPr/>
        <p:txBody>
          <a:bodyPr/>
          <a:lstStyle/>
          <a:p>
            <a:r>
              <a:rPr lang="en-GB" b="1" dirty="0">
                <a:solidFill>
                  <a:srgbClr val="002060"/>
                </a:solidFill>
                <a:latin typeface="+mn-lt"/>
              </a:rPr>
              <a:t>Overview</a:t>
            </a:r>
          </a:p>
        </p:txBody>
      </p:sp>
      <p:sp>
        <p:nvSpPr>
          <p:cNvPr id="5" name="Content Placeholder 4">
            <a:extLst>
              <a:ext uri="{FF2B5EF4-FFF2-40B4-BE49-F238E27FC236}">
                <a16:creationId xmlns:a16="http://schemas.microsoft.com/office/drawing/2014/main" id="{F8A554A5-0A1A-498F-945C-9A51B16E8D93}"/>
              </a:ext>
            </a:extLst>
          </p:cNvPr>
          <p:cNvSpPr>
            <a:spLocks noGrp="1"/>
          </p:cNvSpPr>
          <p:nvPr>
            <p:ph idx="1"/>
          </p:nvPr>
        </p:nvSpPr>
        <p:spPr/>
        <p:txBody>
          <a:bodyPr>
            <a:noAutofit/>
          </a:bodyPr>
          <a:lstStyle/>
          <a:p>
            <a:pPr marL="0" indent="0">
              <a:lnSpc>
                <a:spcPct val="150000"/>
              </a:lnSpc>
              <a:buNone/>
            </a:pPr>
            <a:r>
              <a:rPr lang="en-GB" sz="3600" dirty="0">
                <a:solidFill>
                  <a:srgbClr val="002060"/>
                </a:solidFill>
              </a:rPr>
              <a:t>Context and background to research</a:t>
            </a:r>
          </a:p>
          <a:p>
            <a:pPr marL="0" indent="0">
              <a:lnSpc>
                <a:spcPct val="150000"/>
              </a:lnSpc>
              <a:buNone/>
            </a:pPr>
            <a:r>
              <a:rPr lang="en-GB" sz="3600" dirty="0">
                <a:solidFill>
                  <a:srgbClr val="002060"/>
                </a:solidFill>
              </a:rPr>
              <a:t>Introduction to Embodied Inquiry</a:t>
            </a:r>
          </a:p>
          <a:p>
            <a:pPr marL="0" indent="0">
              <a:lnSpc>
                <a:spcPct val="150000"/>
              </a:lnSpc>
              <a:buNone/>
            </a:pPr>
            <a:r>
              <a:rPr lang="en-GB" sz="3600" dirty="0">
                <a:solidFill>
                  <a:srgbClr val="002060"/>
                </a:solidFill>
              </a:rPr>
              <a:t>Findings</a:t>
            </a:r>
          </a:p>
          <a:p>
            <a:pPr marL="0" indent="0">
              <a:lnSpc>
                <a:spcPct val="150000"/>
              </a:lnSpc>
              <a:buNone/>
            </a:pPr>
            <a:r>
              <a:rPr lang="en-GB" sz="3600" dirty="0">
                <a:solidFill>
                  <a:srgbClr val="002060"/>
                </a:solidFill>
              </a:rPr>
              <a:t>Recommendations for practice</a:t>
            </a:r>
          </a:p>
        </p:txBody>
      </p:sp>
      <p:sp>
        <p:nvSpPr>
          <p:cNvPr id="4" name="Rectangle 3">
            <a:extLst>
              <a:ext uri="{FF2B5EF4-FFF2-40B4-BE49-F238E27FC236}">
                <a16:creationId xmlns:a16="http://schemas.microsoft.com/office/drawing/2014/main" id="{FB424117-3E6D-4171-8752-557B9D5737C8}"/>
              </a:ext>
            </a:extLst>
          </p:cNvPr>
          <p:cNvSpPr/>
          <p:nvPr/>
        </p:nvSpPr>
        <p:spPr>
          <a:xfrm>
            <a:off x="248529" y="232117"/>
            <a:ext cx="11704320" cy="6358597"/>
          </a:xfrm>
          <a:prstGeom prst="rect">
            <a:avLst/>
          </a:prstGeom>
          <a:noFill/>
          <a:ln w="1270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5446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A3A5-13A7-472F-AE79-5ADA9335D301}"/>
              </a:ext>
            </a:extLst>
          </p:cNvPr>
          <p:cNvSpPr>
            <a:spLocks noGrp="1"/>
          </p:cNvSpPr>
          <p:nvPr>
            <p:ph type="title"/>
          </p:nvPr>
        </p:nvSpPr>
        <p:spPr>
          <a:xfrm>
            <a:off x="838200" y="145669"/>
            <a:ext cx="10515600" cy="1325563"/>
          </a:xfrm>
        </p:spPr>
        <p:txBody>
          <a:bodyPr>
            <a:normAutofit/>
          </a:bodyPr>
          <a:lstStyle/>
          <a:p>
            <a:r>
              <a:rPr lang="en-GB" b="1" dirty="0">
                <a:solidFill>
                  <a:srgbClr val="002060"/>
                </a:solidFill>
                <a:latin typeface="+mn-lt"/>
              </a:rPr>
              <a:t>Context and background</a:t>
            </a:r>
          </a:p>
        </p:txBody>
      </p:sp>
      <p:sp>
        <p:nvSpPr>
          <p:cNvPr id="5" name="Content Placeholder 4">
            <a:extLst>
              <a:ext uri="{FF2B5EF4-FFF2-40B4-BE49-F238E27FC236}">
                <a16:creationId xmlns:a16="http://schemas.microsoft.com/office/drawing/2014/main" id="{F8A554A5-0A1A-498F-945C-9A51B16E8D93}"/>
              </a:ext>
            </a:extLst>
          </p:cNvPr>
          <p:cNvSpPr>
            <a:spLocks noGrp="1"/>
          </p:cNvSpPr>
          <p:nvPr>
            <p:ph idx="1"/>
          </p:nvPr>
        </p:nvSpPr>
        <p:spPr>
          <a:xfrm>
            <a:off x="838200" y="1471233"/>
            <a:ext cx="10515600" cy="4953951"/>
          </a:xfrm>
        </p:spPr>
        <p:txBody>
          <a:bodyPr>
            <a:noAutofit/>
          </a:bodyPr>
          <a:lstStyle/>
          <a:p>
            <a:pPr marL="0" indent="0">
              <a:lnSpc>
                <a:spcPct val="130000"/>
              </a:lnSpc>
              <a:spcBef>
                <a:spcPts val="0"/>
              </a:spcBef>
              <a:buNone/>
            </a:pPr>
            <a:r>
              <a:rPr lang="en-GB" sz="3200" dirty="0">
                <a:solidFill>
                  <a:srgbClr val="002060"/>
                </a:solidFill>
              </a:rPr>
              <a:t>Previous "Ableism in Academia" research</a:t>
            </a:r>
          </a:p>
          <a:p>
            <a:pPr marL="457200" lvl="1" indent="0">
              <a:lnSpc>
                <a:spcPct val="130000"/>
              </a:lnSpc>
              <a:spcBef>
                <a:spcPts val="0"/>
              </a:spcBef>
              <a:buNone/>
            </a:pPr>
            <a:r>
              <a:rPr lang="en-GB" sz="2800" dirty="0">
                <a:solidFill>
                  <a:srgbClr val="002060"/>
                </a:solidFill>
              </a:rPr>
              <a:t>challenge of managing disability and others' emotions</a:t>
            </a:r>
          </a:p>
          <a:p>
            <a:pPr marL="457200" lvl="1" indent="0">
              <a:lnSpc>
                <a:spcPct val="130000"/>
              </a:lnSpc>
              <a:spcBef>
                <a:spcPts val="0"/>
              </a:spcBef>
              <a:buNone/>
            </a:pPr>
            <a:r>
              <a:rPr lang="en-GB" sz="2800" dirty="0">
                <a:solidFill>
                  <a:srgbClr val="002060"/>
                </a:solidFill>
              </a:rPr>
              <a:t>lack of role models</a:t>
            </a:r>
          </a:p>
          <a:p>
            <a:pPr marL="457200" lvl="1" indent="0">
              <a:lnSpc>
                <a:spcPct val="130000"/>
              </a:lnSpc>
              <a:spcBef>
                <a:spcPts val="0"/>
              </a:spcBef>
              <a:buNone/>
            </a:pPr>
            <a:endParaRPr lang="en-GB" sz="1400" dirty="0">
              <a:solidFill>
                <a:srgbClr val="002060"/>
              </a:solidFill>
            </a:endParaRPr>
          </a:p>
          <a:p>
            <a:pPr marL="0" indent="0">
              <a:lnSpc>
                <a:spcPct val="130000"/>
              </a:lnSpc>
              <a:spcBef>
                <a:spcPts val="0"/>
              </a:spcBef>
              <a:buNone/>
            </a:pPr>
            <a:r>
              <a:rPr lang="en-GB" sz="3200" dirty="0">
                <a:solidFill>
                  <a:srgbClr val="002060"/>
                </a:solidFill>
              </a:rPr>
              <a:t>HESA statistics</a:t>
            </a:r>
          </a:p>
          <a:p>
            <a:pPr marL="457200" lvl="1" indent="0">
              <a:lnSpc>
                <a:spcPct val="130000"/>
              </a:lnSpc>
              <a:spcBef>
                <a:spcPts val="0"/>
              </a:spcBef>
              <a:buNone/>
            </a:pPr>
            <a:r>
              <a:rPr lang="en-GB" sz="2800" dirty="0">
                <a:solidFill>
                  <a:srgbClr val="002060"/>
                </a:solidFill>
              </a:rPr>
              <a:t>underrepresentation of disabled</a:t>
            </a:r>
          </a:p>
          <a:p>
            <a:pPr marL="457200" lvl="1" indent="0">
              <a:lnSpc>
                <a:spcPct val="130000"/>
              </a:lnSpc>
              <a:spcBef>
                <a:spcPts val="0"/>
              </a:spcBef>
              <a:buNone/>
            </a:pPr>
            <a:r>
              <a:rPr lang="en-GB" sz="2800" dirty="0">
                <a:solidFill>
                  <a:srgbClr val="002060"/>
                </a:solidFill>
              </a:rPr>
              <a:t>drop-off at transition points</a:t>
            </a:r>
          </a:p>
          <a:p>
            <a:pPr marL="457200" lvl="1" indent="0">
              <a:lnSpc>
                <a:spcPct val="130000"/>
              </a:lnSpc>
              <a:spcBef>
                <a:spcPts val="0"/>
              </a:spcBef>
              <a:buNone/>
            </a:pPr>
            <a:endParaRPr lang="en-GB" sz="1400" dirty="0">
              <a:solidFill>
                <a:srgbClr val="002060"/>
              </a:solidFill>
            </a:endParaRPr>
          </a:p>
          <a:p>
            <a:pPr marL="0" indent="0">
              <a:lnSpc>
                <a:spcPct val="130000"/>
              </a:lnSpc>
              <a:spcBef>
                <a:spcPts val="0"/>
              </a:spcBef>
              <a:buNone/>
            </a:pPr>
            <a:r>
              <a:rPr lang="en-GB" sz="3200" dirty="0">
                <a:solidFill>
                  <a:srgbClr val="002060"/>
                </a:solidFill>
              </a:rPr>
              <a:t>				Disclosure as a cost-benefit analysis</a:t>
            </a:r>
          </a:p>
        </p:txBody>
      </p:sp>
      <p:sp>
        <p:nvSpPr>
          <p:cNvPr id="3" name="Arrow: Right 2">
            <a:extLst>
              <a:ext uri="{FF2B5EF4-FFF2-40B4-BE49-F238E27FC236}">
                <a16:creationId xmlns:a16="http://schemas.microsoft.com/office/drawing/2014/main" id="{0B0B1C1C-1F23-CB5F-9EAB-9BD2869405B1}"/>
              </a:ext>
            </a:extLst>
          </p:cNvPr>
          <p:cNvSpPr/>
          <p:nvPr/>
        </p:nvSpPr>
        <p:spPr>
          <a:xfrm>
            <a:off x="1060704" y="5724779"/>
            <a:ext cx="3364992" cy="3657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62463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a:extLst>
              <a:ext uri="{FF2B5EF4-FFF2-40B4-BE49-F238E27FC236}">
                <a16:creationId xmlns:a16="http://schemas.microsoft.com/office/drawing/2014/main" id="{0CB8E684-645E-4D43-8A81-CB8AAD400029}"/>
              </a:ext>
            </a:extLst>
          </p:cNvPr>
          <p:cNvGrpSpPr/>
          <p:nvPr/>
        </p:nvGrpSpPr>
        <p:grpSpPr>
          <a:xfrm>
            <a:off x="2411141" y="2410251"/>
            <a:ext cx="7628210" cy="2246385"/>
            <a:chOff x="1286750" y="2556440"/>
            <a:chExt cx="10170947" cy="2995180"/>
          </a:xfrm>
        </p:grpSpPr>
        <p:sp>
          <p:nvSpPr>
            <p:cNvPr id="3" name="Gleichschenkliges Dreieck 2">
              <a:extLst>
                <a:ext uri="{FF2B5EF4-FFF2-40B4-BE49-F238E27FC236}">
                  <a16:creationId xmlns:a16="http://schemas.microsoft.com/office/drawing/2014/main" id="{A8F77411-896B-45EE-A98B-B264962B0FBF}"/>
                </a:ext>
              </a:extLst>
            </p:cNvPr>
            <p:cNvSpPr/>
            <p:nvPr/>
          </p:nvSpPr>
          <p:spPr>
            <a:xfrm>
              <a:off x="5572125" y="4214813"/>
              <a:ext cx="1600200" cy="1336807"/>
            </a:xfrm>
            <a:prstGeom prst="triangle">
              <a:avLst>
                <a:gd name="adj" fmla="val 510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Rechteck 3">
              <a:extLst>
                <a:ext uri="{FF2B5EF4-FFF2-40B4-BE49-F238E27FC236}">
                  <a16:creationId xmlns:a16="http://schemas.microsoft.com/office/drawing/2014/main" id="{7FB4C180-935D-4CCF-A563-4E96D7066BA6}"/>
                </a:ext>
              </a:extLst>
            </p:cNvPr>
            <p:cNvSpPr/>
            <p:nvPr/>
          </p:nvSpPr>
          <p:spPr>
            <a:xfrm rot="20686308">
              <a:off x="1286750" y="3710528"/>
              <a:ext cx="10170947"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extfeld 4">
              <a:extLst>
                <a:ext uri="{FF2B5EF4-FFF2-40B4-BE49-F238E27FC236}">
                  <a16:creationId xmlns:a16="http://schemas.microsoft.com/office/drawing/2014/main" id="{CAB45426-C3DF-4C1E-88E6-F478892792E8}"/>
                </a:ext>
              </a:extLst>
            </p:cNvPr>
            <p:cNvSpPr txBox="1"/>
            <p:nvPr/>
          </p:nvSpPr>
          <p:spPr>
            <a:xfrm rot="20760368">
              <a:off x="2095502" y="4312471"/>
              <a:ext cx="2200275" cy="1046440"/>
            </a:xfrm>
            <a:prstGeom prst="rect">
              <a:avLst/>
            </a:prstGeom>
            <a:noFill/>
          </p:spPr>
          <p:txBody>
            <a:bodyPr wrap="square" rtlCol="0">
              <a:spAutoFit/>
            </a:bodyPr>
            <a:lstStyle/>
            <a:p>
              <a:r>
                <a:rPr lang="en-GB" sz="4500" dirty="0"/>
                <a:t>COST</a:t>
              </a:r>
            </a:p>
          </p:txBody>
        </p:sp>
        <p:sp>
          <p:nvSpPr>
            <p:cNvPr id="7" name="Textfeld 6">
              <a:extLst>
                <a:ext uri="{FF2B5EF4-FFF2-40B4-BE49-F238E27FC236}">
                  <a16:creationId xmlns:a16="http://schemas.microsoft.com/office/drawing/2014/main" id="{E0EE4F83-5C2D-4CC7-AEE9-42F17CF95306}"/>
                </a:ext>
              </a:extLst>
            </p:cNvPr>
            <p:cNvSpPr txBox="1"/>
            <p:nvPr/>
          </p:nvSpPr>
          <p:spPr>
            <a:xfrm rot="20760368">
              <a:off x="8044769" y="2556440"/>
              <a:ext cx="3226997" cy="1046440"/>
            </a:xfrm>
            <a:prstGeom prst="rect">
              <a:avLst/>
            </a:prstGeom>
            <a:noFill/>
          </p:spPr>
          <p:txBody>
            <a:bodyPr wrap="square" rtlCol="0">
              <a:spAutoFit/>
            </a:bodyPr>
            <a:lstStyle/>
            <a:p>
              <a:r>
                <a:rPr lang="en-GB" sz="4500" dirty="0"/>
                <a:t>BENEFIT</a:t>
              </a:r>
            </a:p>
          </p:txBody>
        </p:sp>
      </p:grpSp>
      <p:sp>
        <p:nvSpPr>
          <p:cNvPr id="12" name="Titel 1">
            <a:extLst>
              <a:ext uri="{FF2B5EF4-FFF2-40B4-BE49-F238E27FC236}">
                <a16:creationId xmlns:a16="http://schemas.microsoft.com/office/drawing/2014/main" id="{008F8EAA-AE23-4B48-B76F-C88B62E7E389}"/>
              </a:ext>
            </a:extLst>
          </p:cNvPr>
          <p:cNvSpPr>
            <a:spLocks noGrp="1"/>
          </p:cNvSpPr>
          <p:nvPr>
            <p:ph type="title"/>
          </p:nvPr>
        </p:nvSpPr>
        <p:spPr>
          <a:xfrm>
            <a:off x="2281896" y="713755"/>
            <a:ext cx="7886700" cy="994172"/>
          </a:xfrm>
        </p:spPr>
        <p:txBody>
          <a:bodyPr>
            <a:normAutofit fontScale="90000"/>
          </a:bodyPr>
          <a:lstStyle/>
          <a:p>
            <a:r>
              <a:rPr lang="en-GB" b="1" dirty="0">
                <a:solidFill>
                  <a:srgbClr val="002060"/>
                </a:solidFill>
                <a:latin typeface="+mn-lt"/>
              </a:rPr>
              <a:t>Disclosure is a cost-benefit analysis</a:t>
            </a:r>
          </a:p>
        </p:txBody>
      </p:sp>
      <p:sp>
        <p:nvSpPr>
          <p:cNvPr id="10" name="TextBox 9">
            <a:extLst>
              <a:ext uri="{FF2B5EF4-FFF2-40B4-BE49-F238E27FC236}">
                <a16:creationId xmlns:a16="http://schemas.microsoft.com/office/drawing/2014/main" id="{0F1421E8-E457-4EB1-9CFE-46A14188A239}"/>
              </a:ext>
            </a:extLst>
          </p:cNvPr>
          <p:cNvSpPr txBox="1"/>
          <p:nvPr/>
        </p:nvSpPr>
        <p:spPr>
          <a:xfrm>
            <a:off x="838200" y="5969655"/>
            <a:ext cx="10683240" cy="523220"/>
          </a:xfrm>
          <a:prstGeom prst="rect">
            <a:avLst/>
          </a:prstGeom>
          <a:noFill/>
        </p:spPr>
        <p:txBody>
          <a:bodyPr wrap="square">
            <a:spAutoFit/>
          </a:bodyPr>
          <a:lstStyle/>
          <a:p>
            <a:r>
              <a:rPr lang="en-GB" sz="1400" b="0" i="0" dirty="0">
                <a:solidFill>
                  <a:srgbClr val="002060"/>
                </a:solidFill>
                <a:effectLst/>
                <a:latin typeface="Arial" panose="020B0604020202020204" pitchFamily="34" charset="0"/>
              </a:rPr>
              <a:t>Brown, N. (2020). Disclosure in academia: A sensitive issue. In: Brown, N., &amp; Leigh, J. (eds.). Ableism in Academia: Theorising Experiences of Disabilities and Chronic Illnesses in Higher Education. London: UCL Press, 226-236.</a:t>
            </a:r>
            <a:endParaRPr lang="en-GB" sz="1400" dirty="0">
              <a:solidFill>
                <a:srgbClr val="002060"/>
              </a:solidFill>
            </a:endParaRPr>
          </a:p>
        </p:txBody>
      </p:sp>
    </p:spTree>
    <p:extLst>
      <p:ext uri="{BB962C8B-B14F-4D97-AF65-F5344CB8AC3E}">
        <p14:creationId xmlns:p14="http://schemas.microsoft.com/office/powerpoint/2010/main" val="369611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A3A5-13A7-472F-AE79-5ADA9335D301}"/>
              </a:ext>
            </a:extLst>
          </p:cNvPr>
          <p:cNvSpPr>
            <a:spLocks noGrp="1"/>
          </p:cNvSpPr>
          <p:nvPr>
            <p:ph type="title"/>
          </p:nvPr>
        </p:nvSpPr>
        <p:spPr/>
        <p:txBody>
          <a:bodyPr>
            <a:normAutofit/>
          </a:bodyPr>
          <a:lstStyle/>
          <a:p>
            <a:r>
              <a:rPr lang="en-GB" b="1" dirty="0">
                <a:solidFill>
                  <a:srgbClr val="002060"/>
                </a:solidFill>
                <a:latin typeface="+mn-lt"/>
              </a:rPr>
              <a:t>Introduction of Embodied Inquiry</a:t>
            </a:r>
          </a:p>
        </p:txBody>
      </p:sp>
      <p:sp>
        <p:nvSpPr>
          <p:cNvPr id="5" name="Content Placeholder 4">
            <a:extLst>
              <a:ext uri="{FF2B5EF4-FFF2-40B4-BE49-F238E27FC236}">
                <a16:creationId xmlns:a16="http://schemas.microsoft.com/office/drawing/2014/main" id="{F8A554A5-0A1A-498F-945C-9A51B16E8D93}"/>
              </a:ext>
            </a:extLst>
          </p:cNvPr>
          <p:cNvSpPr>
            <a:spLocks noGrp="1"/>
          </p:cNvSpPr>
          <p:nvPr>
            <p:ph idx="1"/>
          </p:nvPr>
        </p:nvSpPr>
        <p:spPr>
          <a:xfrm>
            <a:off x="838200" y="1943908"/>
            <a:ext cx="10515600" cy="4258018"/>
          </a:xfrm>
        </p:spPr>
        <p:txBody>
          <a:bodyPr>
            <a:noAutofit/>
          </a:bodyPr>
          <a:lstStyle/>
          <a:p>
            <a:pPr marL="0" indent="0">
              <a:lnSpc>
                <a:spcPct val="130000"/>
              </a:lnSpc>
              <a:spcBef>
                <a:spcPts val="0"/>
              </a:spcBef>
              <a:buNone/>
            </a:pPr>
            <a:r>
              <a:rPr lang="en-GB" sz="3200" dirty="0">
                <a:solidFill>
                  <a:srgbClr val="002060"/>
                </a:solidFill>
              </a:rPr>
              <a:t>focus on bodily and embodied experiences</a:t>
            </a:r>
          </a:p>
          <a:p>
            <a:pPr marL="457200" lvl="1" indent="0">
              <a:lnSpc>
                <a:spcPct val="130000"/>
              </a:lnSpc>
              <a:spcBef>
                <a:spcPts val="0"/>
              </a:spcBef>
              <a:buNone/>
            </a:pPr>
            <a:r>
              <a:rPr lang="en-GB" b="0" i="0" u="none" strike="noStrike" baseline="0" dirty="0">
                <a:solidFill>
                  <a:srgbClr val="002060"/>
                </a:solidFill>
              </a:rPr>
              <a:t>lived experiences, the researcher’s body in the field, the body as a communicator and the body in interaction </a:t>
            </a:r>
          </a:p>
          <a:p>
            <a:pPr marL="457200" lvl="1" indent="0">
              <a:lnSpc>
                <a:spcPct val="130000"/>
              </a:lnSpc>
              <a:spcBef>
                <a:spcPts val="0"/>
              </a:spcBef>
              <a:buNone/>
            </a:pPr>
            <a:endParaRPr lang="en-GB" sz="1000" dirty="0">
              <a:solidFill>
                <a:srgbClr val="002060"/>
              </a:solidFill>
            </a:endParaRPr>
          </a:p>
          <a:p>
            <a:pPr marL="0" indent="0">
              <a:lnSpc>
                <a:spcPct val="130000"/>
              </a:lnSpc>
              <a:spcBef>
                <a:spcPts val="0"/>
              </a:spcBef>
              <a:buNone/>
            </a:pPr>
            <a:r>
              <a:rPr lang="en-GB" sz="3200" dirty="0">
                <a:solidFill>
                  <a:srgbClr val="002060"/>
                </a:solidFill>
              </a:rPr>
              <a:t>theoretical foundations in phenomenology and hermeneutics</a:t>
            </a:r>
          </a:p>
          <a:p>
            <a:pPr marL="0" indent="0">
              <a:lnSpc>
                <a:spcPct val="130000"/>
              </a:lnSpc>
              <a:spcBef>
                <a:spcPts val="0"/>
              </a:spcBef>
              <a:buNone/>
            </a:pPr>
            <a:endParaRPr lang="en-GB" sz="1000" dirty="0">
              <a:solidFill>
                <a:srgbClr val="002060"/>
              </a:solidFill>
            </a:endParaRPr>
          </a:p>
          <a:p>
            <a:pPr marL="0" indent="0">
              <a:lnSpc>
                <a:spcPct val="130000"/>
              </a:lnSpc>
              <a:spcBef>
                <a:spcPts val="0"/>
              </a:spcBef>
              <a:buNone/>
            </a:pPr>
            <a:r>
              <a:rPr lang="en-GB" sz="3200" dirty="0">
                <a:solidFill>
                  <a:srgbClr val="002060"/>
                </a:solidFill>
              </a:rPr>
              <a:t>cornerstones of human understanding/communication</a:t>
            </a:r>
          </a:p>
          <a:p>
            <a:pPr marL="457200" lvl="1" indent="0">
              <a:lnSpc>
                <a:spcPct val="130000"/>
              </a:lnSpc>
              <a:spcBef>
                <a:spcPts val="0"/>
              </a:spcBef>
              <a:buNone/>
            </a:pPr>
            <a:r>
              <a:rPr lang="en-GB" dirty="0">
                <a:solidFill>
                  <a:srgbClr val="002060"/>
                </a:solidFill>
              </a:rPr>
              <a:t>human understanding is embodied, language is insufficient and inexact, communication and understanding are metaphorical</a:t>
            </a:r>
          </a:p>
          <a:p>
            <a:pPr marL="0" indent="0">
              <a:lnSpc>
                <a:spcPct val="130000"/>
              </a:lnSpc>
              <a:spcBef>
                <a:spcPts val="0"/>
              </a:spcBef>
              <a:buNone/>
            </a:pPr>
            <a:endParaRPr lang="en-GB" sz="3200" dirty="0">
              <a:solidFill>
                <a:srgbClr val="002060"/>
              </a:solidFill>
            </a:endParaRPr>
          </a:p>
          <a:p>
            <a:pPr marL="0" indent="0">
              <a:lnSpc>
                <a:spcPct val="130000"/>
              </a:lnSpc>
              <a:spcBef>
                <a:spcPts val="0"/>
              </a:spcBef>
              <a:buNone/>
            </a:pPr>
            <a:endParaRPr lang="en-GB" sz="3200" dirty="0">
              <a:solidFill>
                <a:srgbClr val="002060"/>
              </a:solidFill>
            </a:endParaRPr>
          </a:p>
        </p:txBody>
      </p:sp>
    </p:spTree>
    <p:extLst>
      <p:ext uri="{BB962C8B-B14F-4D97-AF65-F5344CB8AC3E}">
        <p14:creationId xmlns:p14="http://schemas.microsoft.com/office/powerpoint/2010/main" val="340137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A3A5-13A7-472F-AE79-5ADA9335D301}"/>
              </a:ext>
            </a:extLst>
          </p:cNvPr>
          <p:cNvSpPr>
            <a:spLocks noGrp="1"/>
          </p:cNvSpPr>
          <p:nvPr>
            <p:ph type="title"/>
          </p:nvPr>
        </p:nvSpPr>
        <p:spPr/>
        <p:txBody>
          <a:bodyPr>
            <a:normAutofit/>
          </a:bodyPr>
          <a:lstStyle/>
          <a:p>
            <a:r>
              <a:rPr lang="en-GB" b="1" dirty="0">
                <a:solidFill>
                  <a:srgbClr val="002060"/>
                </a:solidFill>
                <a:latin typeface="+mn-lt"/>
              </a:rPr>
              <a:t>Data in Embodied Inquiry</a:t>
            </a:r>
          </a:p>
        </p:txBody>
      </p:sp>
      <p:sp>
        <p:nvSpPr>
          <p:cNvPr id="5" name="Content Placeholder 4">
            <a:extLst>
              <a:ext uri="{FF2B5EF4-FFF2-40B4-BE49-F238E27FC236}">
                <a16:creationId xmlns:a16="http://schemas.microsoft.com/office/drawing/2014/main" id="{F8A554A5-0A1A-498F-945C-9A51B16E8D93}"/>
              </a:ext>
            </a:extLst>
          </p:cNvPr>
          <p:cNvSpPr>
            <a:spLocks noGrp="1"/>
          </p:cNvSpPr>
          <p:nvPr>
            <p:ph idx="1"/>
          </p:nvPr>
        </p:nvSpPr>
        <p:spPr>
          <a:xfrm>
            <a:off x="838200" y="1690688"/>
            <a:ext cx="10515600" cy="4258018"/>
          </a:xfrm>
        </p:spPr>
        <p:txBody>
          <a:bodyPr>
            <a:noAutofit/>
          </a:bodyPr>
          <a:lstStyle/>
          <a:p>
            <a:pPr marL="0" indent="0">
              <a:lnSpc>
                <a:spcPct val="130000"/>
              </a:lnSpc>
              <a:spcBef>
                <a:spcPts val="0"/>
              </a:spcBef>
              <a:buNone/>
            </a:pPr>
            <a:r>
              <a:rPr lang="en-GB" sz="3200" dirty="0">
                <a:solidFill>
                  <a:srgbClr val="002060"/>
                </a:solidFill>
              </a:rPr>
              <a:t>Embodied Inquiry sees knowledge as produced and relational, contextual, multimodal and the researcher as a data traveller</a:t>
            </a:r>
          </a:p>
          <a:p>
            <a:pPr marL="0" indent="0">
              <a:lnSpc>
                <a:spcPct val="130000"/>
              </a:lnSpc>
              <a:spcBef>
                <a:spcPts val="0"/>
              </a:spcBef>
              <a:buNone/>
            </a:pPr>
            <a:endParaRPr lang="en-GB" sz="3200" dirty="0">
              <a:solidFill>
                <a:srgbClr val="002060"/>
              </a:solidFill>
            </a:endParaRPr>
          </a:p>
          <a:p>
            <a:pPr marL="0" indent="0">
              <a:lnSpc>
                <a:spcPct val="130000"/>
              </a:lnSpc>
              <a:spcBef>
                <a:spcPts val="0"/>
              </a:spcBef>
              <a:buNone/>
            </a:pPr>
            <a:r>
              <a:rPr lang="en-GB" sz="3200" dirty="0">
                <a:solidFill>
                  <a:srgbClr val="002060"/>
                </a:solidFill>
              </a:rPr>
              <a:t>Process:</a:t>
            </a:r>
          </a:p>
          <a:p>
            <a:pPr>
              <a:lnSpc>
                <a:spcPct val="130000"/>
              </a:lnSpc>
              <a:spcBef>
                <a:spcPts val="0"/>
              </a:spcBef>
            </a:pPr>
            <a:r>
              <a:rPr lang="en-GB" sz="3200" dirty="0">
                <a:solidFill>
                  <a:srgbClr val="002060"/>
                </a:solidFill>
              </a:rPr>
              <a:t>Visual representation of experience in higher education</a:t>
            </a:r>
          </a:p>
          <a:p>
            <a:pPr>
              <a:lnSpc>
                <a:spcPct val="130000"/>
              </a:lnSpc>
              <a:spcBef>
                <a:spcPts val="0"/>
              </a:spcBef>
            </a:pPr>
            <a:r>
              <a:rPr lang="en-GB" sz="3200" dirty="0">
                <a:solidFill>
                  <a:srgbClr val="002060"/>
                </a:solidFill>
              </a:rPr>
              <a:t>Conversation</a:t>
            </a:r>
          </a:p>
          <a:p>
            <a:pPr marL="0" indent="0">
              <a:lnSpc>
                <a:spcPct val="130000"/>
              </a:lnSpc>
              <a:spcBef>
                <a:spcPts val="0"/>
              </a:spcBef>
              <a:buNone/>
            </a:pPr>
            <a:endParaRPr lang="en-GB" sz="3200" dirty="0">
              <a:solidFill>
                <a:srgbClr val="002060"/>
              </a:solidFill>
            </a:endParaRPr>
          </a:p>
          <a:p>
            <a:pPr marL="0" indent="0">
              <a:lnSpc>
                <a:spcPct val="130000"/>
              </a:lnSpc>
              <a:spcBef>
                <a:spcPts val="0"/>
              </a:spcBef>
              <a:buNone/>
            </a:pPr>
            <a:endParaRPr lang="en-GB" sz="3200" dirty="0">
              <a:solidFill>
                <a:srgbClr val="002060"/>
              </a:solidFill>
            </a:endParaRPr>
          </a:p>
        </p:txBody>
      </p:sp>
    </p:spTree>
    <p:extLst>
      <p:ext uri="{BB962C8B-B14F-4D97-AF65-F5344CB8AC3E}">
        <p14:creationId xmlns:p14="http://schemas.microsoft.com/office/powerpoint/2010/main" val="4015150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A3A5-13A7-472F-AE79-5ADA9335D301}"/>
              </a:ext>
            </a:extLst>
          </p:cNvPr>
          <p:cNvSpPr>
            <a:spLocks noGrp="1"/>
          </p:cNvSpPr>
          <p:nvPr>
            <p:ph type="title"/>
          </p:nvPr>
        </p:nvSpPr>
        <p:spPr>
          <a:xfrm>
            <a:off x="430237" y="227647"/>
            <a:ext cx="10515600" cy="917600"/>
          </a:xfrm>
        </p:spPr>
        <p:txBody>
          <a:bodyPr>
            <a:normAutofit/>
          </a:bodyPr>
          <a:lstStyle/>
          <a:p>
            <a:r>
              <a:rPr lang="en-GB" b="1" dirty="0">
                <a:solidFill>
                  <a:srgbClr val="002060"/>
                </a:solidFill>
                <a:latin typeface="+mn-lt"/>
              </a:rPr>
              <a:t>Participants</a:t>
            </a:r>
          </a:p>
        </p:txBody>
      </p:sp>
      <p:sp>
        <p:nvSpPr>
          <p:cNvPr id="5" name="Content Placeholder 4">
            <a:extLst>
              <a:ext uri="{FF2B5EF4-FFF2-40B4-BE49-F238E27FC236}">
                <a16:creationId xmlns:a16="http://schemas.microsoft.com/office/drawing/2014/main" id="{F8A554A5-0A1A-498F-945C-9A51B16E8D93}"/>
              </a:ext>
            </a:extLst>
          </p:cNvPr>
          <p:cNvSpPr>
            <a:spLocks noGrp="1"/>
          </p:cNvSpPr>
          <p:nvPr>
            <p:ph idx="1"/>
          </p:nvPr>
        </p:nvSpPr>
        <p:spPr>
          <a:xfrm>
            <a:off x="430237" y="1145246"/>
            <a:ext cx="11653911" cy="4258018"/>
          </a:xfrm>
        </p:spPr>
        <p:txBody>
          <a:bodyPr>
            <a:noAutofit/>
          </a:bodyPr>
          <a:lstStyle/>
          <a:p>
            <a:pPr marL="0" indent="0">
              <a:lnSpc>
                <a:spcPct val="130000"/>
              </a:lnSpc>
              <a:spcBef>
                <a:spcPts val="0"/>
              </a:spcBef>
              <a:buNone/>
            </a:pPr>
            <a:r>
              <a:rPr lang="en-GB" dirty="0">
                <a:solidFill>
                  <a:srgbClr val="002060"/>
                </a:solidFill>
              </a:rPr>
              <a:t>Recruited via social media to opt-in</a:t>
            </a:r>
          </a:p>
          <a:p>
            <a:pPr marL="0" indent="0">
              <a:lnSpc>
                <a:spcPct val="130000"/>
              </a:lnSpc>
              <a:spcBef>
                <a:spcPts val="0"/>
              </a:spcBef>
              <a:buNone/>
            </a:pPr>
            <a:r>
              <a:rPr lang="en-GB" dirty="0">
                <a:solidFill>
                  <a:srgbClr val="002060"/>
                </a:solidFill>
              </a:rPr>
              <a:t>12 participants (10:2), 1 person dropped out</a:t>
            </a:r>
          </a:p>
          <a:p>
            <a:pPr marL="0" indent="0">
              <a:lnSpc>
                <a:spcPct val="130000"/>
              </a:lnSpc>
              <a:spcBef>
                <a:spcPts val="0"/>
              </a:spcBef>
              <a:buNone/>
            </a:pPr>
            <a:r>
              <a:rPr lang="en-GB" dirty="0">
                <a:solidFill>
                  <a:srgbClr val="002060"/>
                </a:solidFill>
              </a:rPr>
              <a:t>Wide range of disabilities:</a:t>
            </a:r>
          </a:p>
          <a:p>
            <a:pPr marL="0" indent="0">
              <a:lnSpc>
                <a:spcPct val="130000"/>
              </a:lnSpc>
              <a:spcBef>
                <a:spcPts val="0"/>
              </a:spcBef>
              <a:buNone/>
            </a:pPr>
            <a:r>
              <a:rPr lang="en-GB"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o</a:t>
            </a:r>
            <a:r>
              <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ne wheelchair user, one participant using a white cane; 3 participants with one or several </a:t>
            </a:r>
            <a:r>
              <a:rPr lang="en-GB" sz="24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neurodiversities</a:t>
            </a:r>
            <a:r>
              <a:rPr lang="en-GB"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autism, Asperger's syndrome, dyslexia, dyspraxia and attention deficit and hyperactivity disorder (ADHD); several participants have diagnoses related to mental health issues, such as depression and bipolar disorder, either on their own or in conjunction with the psychosomatic condition fibromyalgia; other conditions and disabilities mentioned were narcolepsy, asthma, chronic migraine, cystitis, irritable bowel syndrome, postural tachycardia syndrome (POTS) and traumatic brain injury following an accident; PLUS: fatigue, sensory overload, headaches and nausea</a:t>
            </a:r>
            <a:endParaRPr lang="en-GB" sz="2400" dirty="0">
              <a:solidFill>
                <a:srgbClr val="002060"/>
              </a:solidFill>
            </a:endParaRPr>
          </a:p>
        </p:txBody>
      </p:sp>
    </p:spTree>
    <p:extLst>
      <p:ext uri="{BB962C8B-B14F-4D97-AF65-F5344CB8AC3E}">
        <p14:creationId xmlns:p14="http://schemas.microsoft.com/office/powerpoint/2010/main" val="4267099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E9CD6A-6CF9-4AB9-A0C9-11B33B4AE9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603715" y="59785"/>
            <a:ext cx="8947053" cy="6710291"/>
          </a:xfrm>
          <a:prstGeom prst="rect">
            <a:avLst/>
          </a:prstGeom>
        </p:spPr>
      </p:pic>
    </p:spTree>
    <p:extLst>
      <p:ext uri="{BB962C8B-B14F-4D97-AF65-F5344CB8AC3E}">
        <p14:creationId xmlns:p14="http://schemas.microsoft.com/office/powerpoint/2010/main" val="882228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4080A0-0288-4BDF-A8C7-0918218403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01863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ed3a250-1bc9-4f75-a327-ba4fad4b1b15">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861079C6F1B740BB92775632ABFCAB" ma:contentTypeVersion="5" ma:contentTypeDescription="Create a new document." ma:contentTypeScope="" ma:versionID="73d8542ae4e7900471ea6b9b901e0e8a">
  <xsd:schema xmlns:xsd="http://www.w3.org/2001/XMLSchema" xmlns:xs="http://www.w3.org/2001/XMLSchema" xmlns:p="http://schemas.microsoft.com/office/2006/metadata/properties" xmlns:ns2="260b262e-e1ab-437d-8bbb-0625501d6190" xmlns:ns3="4ed3a250-1bc9-4f75-a327-ba4fad4b1b15" targetNamespace="http://schemas.microsoft.com/office/2006/metadata/properties" ma:root="true" ma:fieldsID="20535423ec19672bef4da987fae5a440" ns2:_="" ns3:_="">
    <xsd:import namespace="260b262e-e1ab-437d-8bbb-0625501d6190"/>
    <xsd:import namespace="4ed3a250-1bc9-4f75-a327-ba4fad4b1b1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0b262e-e1ab-437d-8bbb-0625501d61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d3a250-1bc9-4f75-a327-ba4fad4b1b1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53B2F-5F15-43AF-A238-ADFAE4D24FC9}">
  <ds:schemaRefs>
    <ds:schemaRef ds:uri="http://schemas.microsoft.com/office/2006/metadata/properties"/>
    <ds:schemaRef ds:uri="http://schemas.microsoft.com/office/infopath/2007/PartnerControls"/>
    <ds:schemaRef ds:uri="4ed3a250-1bc9-4f75-a327-ba4fad4b1b15"/>
  </ds:schemaRefs>
</ds:datastoreItem>
</file>

<file path=customXml/itemProps2.xml><?xml version="1.0" encoding="utf-8"?>
<ds:datastoreItem xmlns:ds="http://schemas.openxmlformats.org/officeDocument/2006/customXml" ds:itemID="{26CAE17F-C3D9-4AA6-866F-AE4A2C8D228B}">
  <ds:schemaRefs>
    <ds:schemaRef ds:uri="http://schemas.microsoft.com/sharepoint/v3/contenttype/forms"/>
  </ds:schemaRefs>
</ds:datastoreItem>
</file>

<file path=customXml/itemProps3.xml><?xml version="1.0" encoding="utf-8"?>
<ds:datastoreItem xmlns:ds="http://schemas.openxmlformats.org/officeDocument/2006/customXml" ds:itemID="{EEB3FED0-40E0-4063-9F4B-69CD3D7FD4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0b262e-e1ab-437d-8bbb-0625501d6190"/>
    <ds:schemaRef ds:uri="4ed3a250-1bc9-4f75-a327-ba4fad4b1b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460</TotalTime>
  <Words>1106</Words>
  <Application>Microsoft Office PowerPoint</Application>
  <PresentationFormat>Widescreen</PresentationFormat>
  <Paragraphs>93</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Bodies and buildings: The lived experience of disability, chronic illness and/or neurodivergence in academia</vt:lpstr>
      <vt:lpstr>Overview</vt:lpstr>
      <vt:lpstr>Context and background</vt:lpstr>
      <vt:lpstr>Disclosure is a cost-benefit analysis</vt:lpstr>
      <vt:lpstr>Introduction of Embodied Inquiry</vt:lpstr>
      <vt:lpstr>Data in Embodied Inquiry</vt:lpstr>
      <vt:lpstr>Participants</vt:lpstr>
      <vt:lpstr>PowerPoint Presentation</vt:lpstr>
      <vt:lpstr>PowerPoint Presentation</vt:lpstr>
      <vt:lpstr>PowerPoint Presentation</vt:lpstr>
      <vt:lpstr>Analysis</vt:lpstr>
      <vt:lpstr>Findings</vt:lpstr>
      <vt:lpstr>Disclosure is a cost-benefit analysis</vt:lpstr>
      <vt:lpstr>Recommendations for practice</vt:lpstr>
      <vt:lpstr>Bodies and buildings: The lived experience of disability, chronic illness and/or neurodivergence in academia</vt:lpstr>
      <vt:lpstr>PowerPoint Presentation</vt:lpstr>
      <vt:lpstr>PowerPoint Presentation</vt:lpstr>
    </vt:vector>
  </TitlesOfParts>
  <Company>University of Kent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Bodies and buildings: The lived experience of disability, chronic illness and/or neurodivergence in academia</dc:title>
  <dc:creator>N.Brown</dc:creator>
  <cp:lastModifiedBy>NB</cp:lastModifiedBy>
  <cp:revision>58</cp:revision>
  <cp:lastPrinted>2018-06-04T10:45:12Z</cp:lastPrinted>
  <dcterms:created xsi:type="dcterms:W3CDTF">2018-06-04T09:52:11Z</dcterms:created>
  <dcterms:modified xsi:type="dcterms:W3CDTF">2023-09-14T09:23:49Z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0x01010012861079C6F1B740BB92775632ABFCAB</vt:lpwstr>
  </property>
  <property fmtid="{D5CDD505-2E9C-101B-9397-08002B2CF9AE}" pid="3" name="Order">
    <vt:r8>18600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