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350" r:id="rId5"/>
    <p:sldId id="266" r:id="rId6"/>
    <p:sldId id="277" r:id="rId7"/>
    <p:sldId id="295" r:id="rId8"/>
    <p:sldId id="341" r:id="rId9"/>
    <p:sldId id="338" r:id="rId10"/>
    <p:sldId id="316" r:id="rId11"/>
    <p:sldId id="312" r:id="rId12"/>
    <p:sldId id="347" r:id="rId13"/>
    <p:sldId id="274" r:id="rId14"/>
    <p:sldId id="326" r:id="rId15"/>
    <p:sldId id="308" r:id="rId16"/>
    <p:sldId id="309" r:id="rId17"/>
    <p:sldId id="310" r:id="rId18"/>
    <p:sldId id="311" r:id="rId19"/>
    <p:sldId id="314" r:id="rId20"/>
    <p:sldId id="340" r:id="rId21"/>
    <p:sldId id="323" r:id="rId22"/>
    <p:sldId id="342" r:id="rId23"/>
    <p:sldId id="354" r:id="rId24"/>
    <p:sldId id="356" r:id="rId25"/>
    <p:sldId id="359" r:id="rId26"/>
    <p:sldId id="319" r:id="rId27"/>
    <p:sldId id="33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82" d="100"/>
          <a:sy n="82" d="100"/>
        </p:scale>
        <p:origin x="643"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F2F63-AA79-4738-845F-B011445CB7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C3C49F-859C-4F74-98F6-201E88D9EE28}">
      <dgm:prSet/>
      <dgm:spPr/>
      <dgm:t>
        <a:bodyPr/>
        <a:lstStyle/>
        <a:p>
          <a:r>
            <a:rPr lang="en-GB" b="1" dirty="0">
              <a:latin typeface="Arial" panose="020B0604020202020204" pitchFamily="34" charset="0"/>
              <a:cs typeface="Arial" panose="020B0604020202020204" pitchFamily="34" charset="0"/>
            </a:rPr>
            <a:t>The Critical Autism and Disability Studies (CADS) research group at LSBU (amongst other things) seeks to understand and address barriers faced by autistic people in relation to gaining, keeping and progressing in employment in academic roles in our universities.</a:t>
          </a:r>
          <a:endParaRPr lang="en-US" b="1" dirty="0">
            <a:latin typeface="Arial" panose="020B0604020202020204" pitchFamily="34" charset="0"/>
            <a:cs typeface="Arial" panose="020B0604020202020204" pitchFamily="34" charset="0"/>
          </a:endParaRPr>
        </a:p>
      </dgm:t>
    </dgm:pt>
    <dgm:pt modelId="{10EC08CB-71E1-474F-81FF-C29C7FE64A4E}" type="parTrans" cxnId="{DD0D6985-F85F-48F9-A6C9-E47656BD143E}">
      <dgm:prSet/>
      <dgm:spPr/>
      <dgm:t>
        <a:bodyPr/>
        <a:lstStyle/>
        <a:p>
          <a:endParaRPr lang="en-US"/>
        </a:p>
      </dgm:t>
    </dgm:pt>
    <dgm:pt modelId="{5392D67D-E493-49DE-AC4A-0A31695919BA}" type="sibTrans" cxnId="{DD0D6985-F85F-48F9-A6C9-E47656BD143E}">
      <dgm:prSet/>
      <dgm:spPr/>
      <dgm:t>
        <a:bodyPr/>
        <a:lstStyle/>
        <a:p>
          <a:endParaRPr lang="en-US"/>
        </a:p>
      </dgm:t>
    </dgm:pt>
    <dgm:pt modelId="{1CD0D3A2-FD01-473F-99A1-CE982DB79596}" type="pres">
      <dgm:prSet presAssocID="{D24F2F63-AA79-4738-845F-B011445CB704}" presName="linear" presStyleCnt="0">
        <dgm:presLayoutVars>
          <dgm:animLvl val="lvl"/>
          <dgm:resizeHandles val="exact"/>
        </dgm:presLayoutVars>
      </dgm:prSet>
      <dgm:spPr/>
    </dgm:pt>
    <dgm:pt modelId="{5F0A2D39-7D9B-4A2B-B9D7-AB2038AA3458}" type="pres">
      <dgm:prSet presAssocID="{97C3C49F-859C-4F74-98F6-201E88D9EE28}" presName="parentText" presStyleLbl="node1" presStyleIdx="0" presStyleCnt="1">
        <dgm:presLayoutVars>
          <dgm:chMax val="0"/>
          <dgm:bulletEnabled val="1"/>
        </dgm:presLayoutVars>
      </dgm:prSet>
      <dgm:spPr/>
    </dgm:pt>
  </dgm:ptLst>
  <dgm:cxnLst>
    <dgm:cxn modelId="{DD0D6985-F85F-48F9-A6C9-E47656BD143E}" srcId="{D24F2F63-AA79-4738-845F-B011445CB704}" destId="{97C3C49F-859C-4F74-98F6-201E88D9EE28}" srcOrd="0" destOrd="0" parTransId="{10EC08CB-71E1-474F-81FF-C29C7FE64A4E}" sibTransId="{5392D67D-E493-49DE-AC4A-0A31695919BA}"/>
    <dgm:cxn modelId="{50BE22B8-27E4-4303-AD94-8875765C5A47}" type="presOf" srcId="{97C3C49F-859C-4F74-98F6-201E88D9EE28}" destId="{5F0A2D39-7D9B-4A2B-B9D7-AB2038AA3458}" srcOrd="0" destOrd="0" presId="urn:microsoft.com/office/officeart/2005/8/layout/vList2"/>
    <dgm:cxn modelId="{2B816BC9-5E52-495C-BE67-2D16C49E361C}" type="presOf" srcId="{D24F2F63-AA79-4738-845F-B011445CB704}" destId="{1CD0D3A2-FD01-473F-99A1-CE982DB79596}" srcOrd="0" destOrd="0" presId="urn:microsoft.com/office/officeart/2005/8/layout/vList2"/>
    <dgm:cxn modelId="{FF9A82A7-1016-4670-89BB-058E701EC588}" type="presParOf" srcId="{1CD0D3A2-FD01-473F-99A1-CE982DB79596}" destId="{5F0A2D39-7D9B-4A2B-B9D7-AB2038AA345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A2D39-7D9B-4A2B-B9D7-AB2038AA3458}">
      <dsp:nvSpPr>
        <dsp:cNvPr id="0" name=""/>
        <dsp:cNvSpPr/>
      </dsp:nvSpPr>
      <dsp:spPr>
        <a:xfrm>
          <a:off x="0" y="49555"/>
          <a:ext cx="7657216" cy="4043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Arial" panose="020B0604020202020204" pitchFamily="34" charset="0"/>
              <a:cs typeface="Arial" panose="020B0604020202020204" pitchFamily="34" charset="0"/>
            </a:rPr>
            <a:t>The Critical Autism and Disability Studies (CADS) research group at LSBU (amongst other things) seeks to understand and address barriers faced by autistic people in relation to gaining, keeping and progressing in employment in academic roles in our universities.</a:t>
          </a:r>
          <a:endParaRPr lang="en-US" sz="3200" b="1" kern="1200" dirty="0">
            <a:latin typeface="Arial" panose="020B0604020202020204" pitchFamily="34" charset="0"/>
            <a:cs typeface="Arial" panose="020B0604020202020204" pitchFamily="34" charset="0"/>
          </a:endParaRPr>
        </a:p>
      </dsp:txBody>
      <dsp:txXfrm>
        <a:off x="197388" y="246943"/>
        <a:ext cx="7262440" cy="36487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9/14/2023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9/14/2023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82858C-719E-4B39-A60C-AACB959F8822}" type="datetimeFigureOut">
              <a:rPr lang="en-GB" smtClean="0"/>
              <a:t>14/09/2023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0DC106-C101-41D9-8EAC-BEB367DCBCE0}" type="slidenum">
              <a:rPr lang="en-GB" smtClean="0"/>
              <a:t>‹#›</a:t>
            </a:fld>
            <a:endParaRPr lang="en-GB" dirty="0"/>
          </a:p>
        </p:txBody>
      </p:sp>
    </p:spTree>
    <p:extLst>
      <p:ext uri="{BB962C8B-B14F-4D97-AF65-F5344CB8AC3E}">
        <p14:creationId xmlns:p14="http://schemas.microsoft.com/office/powerpoint/2010/main" val="213356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JvQfc1BSXFQ" TargetMode="External"/><Relationship Id="rId2" Type="http://schemas.openxmlformats.org/officeDocument/2006/relationships/hyperlink" Target="https://employmentautism.org.uk/news/conference-2023/" TargetMode="Externa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www.lsbu.ac.uk/about-us/people/people-finder/dr-nicola-martin"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participatorymethods.org/method/levels-participation" TargetMode="External"/><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azquotes.com/author/6871-Bell_Hooks" TargetMode="External"/><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hyperlink" Target="https://openresearch.lsbu.ac.uk/item/91853" TargetMode="External"/><Relationship Id="rId2" Type="http://schemas.openxmlformats.org/officeDocument/2006/relationships/hyperlink" Target="https://openresearch.lsbu.ac.uk/item/9459w" TargetMode="External"/><Relationship Id="rId1" Type="http://schemas.openxmlformats.org/officeDocument/2006/relationships/slideLayout" Target="../slideLayouts/slideLayout8.xml"/><Relationship Id="rId4" Type="http://schemas.openxmlformats.org/officeDocument/2006/relationships/hyperlink" Target="https://openresearch.lsbu.ac.uk/item/92z93"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openresearch.lsbu.ac.uk/item/88wxw" TargetMode="External"/><Relationship Id="rId2" Type="http://schemas.openxmlformats.org/officeDocument/2006/relationships/hyperlink" Target="https://openresearch.lsbu.ac.uk/item/8841x" TargetMode="External"/><Relationship Id="rId1" Type="http://schemas.openxmlformats.org/officeDocument/2006/relationships/slideLayout" Target="../slideLayouts/slideLayout8.xml"/><Relationship Id="rId5" Type="http://schemas.openxmlformats.org/officeDocument/2006/relationships/hyperlink" Target="https://openresearch.lsbu.ac.uk/item/88qw6" TargetMode="External"/><Relationship Id="rId4" Type="http://schemas.openxmlformats.org/officeDocument/2006/relationships/hyperlink" Target="https://openresearch.lsbu.ac.uk/item/8q1w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penresearch.lsbu.ac.uk/item/867xv" TargetMode="External"/><Relationship Id="rId2" Type="http://schemas.openxmlformats.org/officeDocument/2006/relationships/hyperlink" Target="https://openresearch.lsbu.ac.uk/item/86737" TargetMode="External"/><Relationship Id="rId1" Type="http://schemas.openxmlformats.org/officeDocument/2006/relationships/slideLayout" Target="../slideLayouts/slideLayout8.xml"/><Relationship Id="rId4" Type="http://schemas.openxmlformats.org/officeDocument/2006/relationships/hyperlink" Target="https://openresearch.lsbu.ac.uk/item/86x7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openresearch.lsbu.ac.uk/item/8703y" TargetMode="External"/><Relationship Id="rId3" Type="http://schemas.openxmlformats.org/officeDocument/2006/relationships/hyperlink" Target="https://www.emerald.com/insight/search?q=Nicola%20Martin" TargetMode="External"/><Relationship Id="rId7" Type="http://schemas.openxmlformats.org/officeDocument/2006/relationships/hyperlink" Target="https://openresearch.lsbu.ac.uk/item/88z14" TargetMode="External"/><Relationship Id="rId2" Type="http://schemas.openxmlformats.org/officeDocument/2006/relationships/hyperlink" Target="https://www.emerald.com/insight/search?q=Hilary%20Fertig" TargetMode="External"/><Relationship Id="rId1" Type="http://schemas.openxmlformats.org/officeDocument/2006/relationships/slideLayout" Target="../slideLayouts/slideLayout8.xml"/><Relationship Id="rId6" Type="http://schemas.openxmlformats.org/officeDocument/2006/relationships/hyperlink" Target="https://doi.org/10.1108/AIA-01-2021-0007" TargetMode="External"/><Relationship Id="rId5" Type="http://schemas.openxmlformats.org/officeDocument/2006/relationships/hyperlink" Target="https://www.emerald.com/insight/publication/issn/2056-3868" TargetMode="External"/><Relationship Id="rId4" Type="http://schemas.openxmlformats.org/officeDocument/2006/relationships/hyperlink" Target="https://www.emerald.com/insight/search?q=Mitzi%20Waltz" TargetMode="External"/><Relationship Id="rId9" Type="http://schemas.openxmlformats.org/officeDocument/2006/relationships/hyperlink" Target="https://openresearch.lsbu.ac.uk/item/87495"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v.uk/government/publications/national-strategy-for-autistic-children-young-people-and-adults-2021-to-2026"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participatorymethods.org/method/levels-participation" TargetMode="External"/><Relationship Id="rId1" Type="http://schemas.openxmlformats.org/officeDocument/2006/relationships/slideLayout" Target="../slideLayouts/slideLayout8.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B33D-0CAD-4B96-AFD9-A2A1B2F12AAC}"/>
              </a:ext>
            </a:extLst>
          </p:cNvPr>
          <p:cNvSpPr>
            <a:spLocks noGrp="1"/>
          </p:cNvSpPr>
          <p:nvPr>
            <p:ph type="title"/>
          </p:nvPr>
        </p:nvSpPr>
        <p:spPr>
          <a:xfrm>
            <a:off x="201169" y="365124"/>
            <a:ext cx="9971532" cy="1920876"/>
          </a:xfrm>
        </p:spPr>
        <p:txBody>
          <a:bodyPr>
            <a:normAutofit fontScale="90000"/>
          </a:bodyPr>
          <a:lstStyle/>
          <a:p>
            <a:r>
              <a:rPr lang="en-GB" sz="4800" dirty="0"/>
              <a:t>Fair Employment of Autistic Researchers: </a:t>
            </a:r>
            <a:br>
              <a:rPr lang="en-GB" sz="4800" dirty="0"/>
            </a:br>
            <a:r>
              <a:rPr lang="en-GB" sz="4800" dirty="0"/>
              <a:t>Identifying and Addressing Barriers</a:t>
            </a:r>
            <a:endParaRPr lang="en-GB" dirty="0"/>
          </a:p>
        </p:txBody>
      </p:sp>
      <p:sp>
        <p:nvSpPr>
          <p:cNvPr id="3" name="Picture Placeholder 2">
            <a:extLst>
              <a:ext uri="{FF2B5EF4-FFF2-40B4-BE49-F238E27FC236}">
                <a16:creationId xmlns:a16="http://schemas.microsoft.com/office/drawing/2014/main" id="{7FEF7571-D8FB-F4A5-A373-32ED00A1C7ED}"/>
              </a:ext>
            </a:extLst>
          </p:cNvPr>
          <p:cNvSpPr>
            <a:spLocks noGrp="1"/>
          </p:cNvSpPr>
          <p:nvPr>
            <p:ph type="pic" sz="quarter" idx="13"/>
          </p:nvPr>
        </p:nvSpPr>
        <p:spPr>
          <a:xfrm>
            <a:off x="0" y="2286000"/>
            <a:ext cx="12085983" cy="4991550"/>
          </a:xfrm>
        </p:spPr>
        <p:txBody>
          <a:bodyPr>
            <a:normAutofit fontScale="40000" lnSpcReduction="20000"/>
          </a:bodyPr>
          <a:lstStyle/>
          <a:p>
            <a:endParaRPr lang="en-GB" sz="2400" dirty="0">
              <a:hlinkClick r:id="rId2"/>
            </a:endParaRPr>
          </a:p>
          <a:p>
            <a:endParaRPr lang="en-GB" dirty="0">
              <a:hlinkClick r:id="rId2"/>
            </a:endParaRPr>
          </a:p>
          <a:p>
            <a:r>
              <a:rPr lang="en-GB" sz="5100" dirty="0">
                <a:hlinkClick r:id="rId2"/>
              </a:rPr>
              <a:t>https://employmentautism.org.uk/news/conference-2023/</a:t>
            </a:r>
            <a:endParaRPr lang="en-GB" sz="5100" dirty="0"/>
          </a:p>
          <a:p>
            <a:r>
              <a:rPr lang="en-GB" sz="5100" b="1" dirty="0"/>
              <a:t>CADS conference</a:t>
            </a:r>
          </a:p>
          <a:p>
            <a:endParaRPr lang="en-GB" sz="5100" dirty="0"/>
          </a:p>
          <a:p>
            <a:r>
              <a:rPr lang="en-GB" sz="51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https://www.youtube.com/watch?v=JvQfc1BSXFQ</a:t>
            </a:r>
            <a:endParaRPr lang="en-GB" sz="51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5100" b="1" kern="0" dirty="0">
                <a:effectLst/>
                <a:latin typeface="Calibri" panose="020F0502020204030204" pitchFamily="34" charset="0"/>
                <a:ea typeface="Times New Roman" panose="02020603050405020304" pitchFamily="18" charset="0"/>
                <a:cs typeface="Times New Roman" panose="02020603050405020304" pitchFamily="18" charset="0"/>
              </a:rPr>
              <a:t>Inaugural lecture by Professor Nicola Martin </a:t>
            </a:r>
          </a:p>
          <a:p>
            <a:endParaRPr lang="en-GB" sz="5100" b="1" dirty="0"/>
          </a:p>
          <a:p>
            <a:r>
              <a:rPr lang="en-GB" sz="5400" b="0" i="0" dirty="0">
                <a:solidFill>
                  <a:srgbClr val="FF0000"/>
                </a:solidFill>
                <a:effectLst/>
                <a:latin typeface="Roboto" panose="02000000000000000000" pitchFamily="2" charset="0"/>
                <a:hlinkClick r:id="rId4">
                  <a:extLst>
                    <a:ext uri="{A12FA001-AC4F-418D-AE19-62706E023703}">
                      <ahyp:hlinkClr xmlns:ahyp="http://schemas.microsoft.com/office/drawing/2018/hyperlinkcolor" val="tx"/>
                    </a:ext>
                  </a:extLst>
                </a:hlinkClick>
              </a:rPr>
              <a:t>https://www.lsbu.ac.uk/about-us/people/people-finder/dr-nicola-martin</a:t>
            </a:r>
            <a:br>
              <a:rPr lang="en-GB" sz="5400" b="0" i="0" dirty="0">
                <a:solidFill>
                  <a:schemeClr val="tx1"/>
                </a:solidFill>
                <a:effectLst/>
                <a:latin typeface="Roboto" panose="02000000000000000000" pitchFamily="2" charset="0"/>
              </a:rPr>
            </a:br>
            <a:br>
              <a:rPr lang="en-GB" sz="9600" b="0" i="0" dirty="0">
                <a:solidFill>
                  <a:srgbClr val="006621"/>
                </a:solidFill>
                <a:effectLst/>
                <a:latin typeface="Roboto" panose="02000000000000000000" pitchFamily="2" charset="0"/>
              </a:rPr>
            </a:br>
            <a:endParaRPr lang="en-GB" sz="2600" b="1" dirty="0"/>
          </a:p>
          <a:p>
            <a:endParaRPr lang="en-GB" dirty="0"/>
          </a:p>
          <a:p>
            <a:br>
              <a:rPr lang="en-GB" sz="2400" dirty="0"/>
            </a:br>
            <a:endParaRPr lang="en-GB" dirty="0"/>
          </a:p>
        </p:txBody>
      </p:sp>
      <p:sp>
        <p:nvSpPr>
          <p:cNvPr id="4" name="Footer Placeholder 3">
            <a:extLst>
              <a:ext uri="{FF2B5EF4-FFF2-40B4-BE49-F238E27FC236}">
                <a16:creationId xmlns:a16="http://schemas.microsoft.com/office/drawing/2014/main" id="{96B02C72-5F0C-FBE3-1A26-8C65EE42F3CA}"/>
              </a:ext>
            </a:extLst>
          </p:cNvPr>
          <p:cNvSpPr>
            <a:spLocks noGrp="1"/>
          </p:cNvSpPr>
          <p:nvPr>
            <p:ph type="ftr" sz="quarter" idx="11"/>
          </p:nvPr>
        </p:nvSpPr>
        <p:spPr/>
        <p:txBody>
          <a:bodyPr/>
          <a:lstStyle/>
          <a:p>
            <a:r>
              <a:rPr lang="en-US" dirty="0">
                <a:effectLst>
                  <a:outerShdw blurRad="38100" dist="38100" dir="2700000" algn="tl">
                    <a:srgbClr val="000000">
                      <a:alpha val="43137"/>
                    </a:srgbClr>
                  </a:outerShdw>
                </a:effectLst>
              </a:rPr>
              <a:t>Presentation title</a:t>
            </a:r>
          </a:p>
        </p:txBody>
      </p:sp>
      <p:pic>
        <p:nvPicPr>
          <p:cNvPr id="8" name="Content Placeholder 7">
            <a:extLst>
              <a:ext uri="{FF2B5EF4-FFF2-40B4-BE49-F238E27FC236}">
                <a16:creationId xmlns:a16="http://schemas.microsoft.com/office/drawing/2014/main" id="{D3DD272D-E519-90B7-AF07-C34AF2A7A3B8}"/>
              </a:ext>
            </a:extLst>
          </p:cNvPr>
          <p:cNvPicPr>
            <a:picLocks noGrp="1" noChangeAspect="1"/>
          </p:cNvPicPr>
          <p:nvPr>
            <p:ph idx="1"/>
          </p:nvPr>
        </p:nvPicPr>
        <p:blipFill>
          <a:blip r:embed="rId5"/>
          <a:stretch>
            <a:fillRect/>
          </a:stretch>
        </p:blipFill>
        <p:spPr>
          <a:xfrm>
            <a:off x="10048875" y="0"/>
            <a:ext cx="2143125" cy="2286000"/>
          </a:xfrm>
          <a:prstGeom prst="rect">
            <a:avLst/>
          </a:prstGeom>
        </p:spPr>
      </p:pic>
      <p:sp>
        <p:nvSpPr>
          <p:cNvPr id="6" name="Date Placeholder 5">
            <a:extLst>
              <a:ext uri="{FF2B5EF4-FFF2-40B4-BE49-F238E27FC236}">
                <a16:creationId xmlns:a16="http://schemas.microsoft.com/office/drawing/2014/main" id="{7EB07C75-76C7-692A-606A-416F2EC63824}"/>
              </a:ext>
            </a:extLst>
          </p:cNvPr>
          <p:cNvSpPr>
            <a:spLocks noGrp="1"/>
          </p:cNvSpPr>
          <p:nvPr>
            <p:ph type="dt" sz="half" idx="10"/>
          </p:nvPr>
        </p:nvSpPr>
        <p:spPr/>
        <p:txBody>
          <a:bodyPr/>
          <a:lstStyle/>
          <a:p>
            <a:pPr>
              <a:defRPr/>
            </a:pPr>
            <a:r>
              <a:rPr lang="en-US" dirty="0">
                <a:solidFill>
                  <a:prstClr val="black"/>
                </a:solidFill>
              </a:rPr>
              <a:t>20XX</a:t>
            </a:r>
          </a:p>
        </p:txBody>
      </p:sp>
      <p:sp>
        <p:nvSpPr>
          <p:cNvPr id="7" name="Slide Number Placeholder 6">
            <a:extLst>
              <a:ext uri="{FF2B5EF4-FFF2-40B4-BE49-F238E27FC236}">
                <a16:creationId xmlns:a16="http://schemas.microsoft.com/office/drawing/2014/main" id="{731AC561-A59B-B803-DF37-542A737B10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88176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9650" y="811034"/>
            <a:ext cx="11455501" cy="6234748"/>
          </a:xfrm>
          <a:prstGeom prst="rect">
            <a:avLst/>
          </a:prstGeom>
        </p:spPr>
      </p:pic>
      <p:sp>
        <p:nvSpPr>
          <p:cNvPr id="2" name="Title 1"/>
          <p:cNvSpPr>
            <a:spLocks noGrp="1"/>
          </p:cNvSpPr>
          <p:nvPr>
            <p:ph type="title"/>
          </p:nvPr>
        </p:nvSpPr>
        <p:spPr>
          <a:xfrm>
            <a:off x="677333" y="609600"/>
            <a:ext cx="8617741" cy="416118"/>
          </a:xfrm>
        </p:spPr>
        <p:txBody>
          <a:bodyPr>
            <a:normAutofit fontScale="90000"/>
          </a:bodyPr>
          <a:lstStyle/>
          <a:p>
            <a:r>
              <a:rPr lang="en-US" sz="1600" dirty="0"/>
              <a:t>Arnstein’s 1969 ladder of citizen participation </a:t>
            </a:r>
            <a:r>
              <a:rPr lang="en-US" sz="1600" dirty="0">
                <a:hlinkClick r:id="rId3"/>
              </a:rPr>
              <a:t>Levels of Participation | Participatory Methods</a:t>
            </a:r>
            <a:r>
              <a:rPr lang="en-US" sz="1600" dirty="0"/>
              <a:t>;Institute of Development Studies Accessed 08-03-21</a:t>
            </a:r>
            <a:br>
              <a:rPr lang="en-US" sz="1600" dirty="0"/>
            </a:br>
            <a:endParaRPr lang="en-GB" sz="1600" dirty="0"/>
          </a:p>
        </p:txBody>
      </p:sp>
    </p:spTree>
    <p:extLst>
      <p:ext uri="{BB962C8B-B14F-4D97-AF65-F5344CB8AC3E}">
        <p14:creationId xmlns:p14="http://schemas.microsoft.com/office/powerpoint/2010/main" val="317726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480A-002C-AFEC-BD1E-21378EAC6E31}"/>
              </a:ext>
            </a:extLst>
          </p:cNvPr>
          <p:cNvSpPr>
            <a:spLocks noGrp="1"/>
          </p:cNvSpPr>
          <p:nvPr>
            <p:ph type="title"/>
          </p:nvPr>
        </p:nvSpPr>
        <p:spPr/>
        <p:txBody>
          <a:bodyPr>
            <a:normAutofit/>
          </a:bodyPr>
          <a:lstStyle/>
          <a:p>
            <a:pPr algn="l"/>
            <a:r>
              <a:rPr lang="en-GB" sz="3600" dirty="0"/>
              <a:t>Interdisciplinary Collaborative Research </a:t>
            </a:r>
          </a:p>
        </p:txBody>
      </p:sp>
      <p:sp>
        <p:nvSpPr>
          <p:cNvPr id="3" name="Text Placeholder 2">
            <a:extLst>
              <a:ext uri="{FF2B5EF4-FFF2-40B4-BE49-F238E27FC236}">
                <a16:creationId xmlns:a16="http://schemas.microsoft.com/office/drawing/2014/main" id="{63AE3987-B537-4488-BCDD-EDCD1ED636F2}"/>
              </a:ext>
            </a:extLst>
          </p:cNvPr>
          <p:cNvSpPr>
            <a:spLocks noGrp="1"/>
          </p:cNvSpPr>
          <p:nvPr>
            <p:ph type="body" sz="quarter" idx="14"/>
          </p:nvPr>
        </p:nvSpPr>
        <p:spPr>
          <a:xfrm>
            <a:off x="1209243" y="1117601"/>
            <a:ext cx="4756714" cy="773776"/>
          </a:xfrm>
        </p:spPr>
        <p:txBody>
          <a:bodyPr>
            <a:noAutofit/>
          </a:bodyPr>
          <a:lstStyle/>
          <a:p>
            <a:r>
              <a:rPr lang="en-GB" sz="4800" dirty="0">
                <a:solidFill>
                  <a:srgbClr val="C00000"/>
                </a:solidFill>
              </a:rPr>
              <a:t>Themes</a:t>
            </a:r>
          </a:p>
          <a:p>
            <a:endParaRPr lang="en-GB" sz="4800" dirty="0">
              <a:solidFill>
                <a:srgbClr val="C00000"/>
              </a:solidFill>
            </a:endParaRPr>
          </a:p>
        </p:txBody>
      </p:sp>
      <p:sp>
        <p:nvSpPr>
          <p:cNvPr id="4" name="Text Placeholder 3">
            <a:extLst>
              <a:ext uri="{FF2B5EF4-FFF2-40B4-BE49-F238E27FC236}">
                <a16:creationId xmlns:a16="http://schemas.microsoft.com/office/drawing/2014/main" id="{651FEA29-9039-5478-B4C0-F75E279B9B04}"/>
              </a:ext>
            </a:extLst>
          </p:cNvPr>
          <p:cNvSpPr>
            <a:spLocks noGrp="1"/>
          </p:cNvSpPr>
          <p:nvPr>
            <p:ph type="body" sz="quarter" idx="17"/>
          </p:nvPr>
        </p:nvSpPr>
        <p:spPr>
          <a:xfrm>
            <a:off x="171450" y="1247775"/>
            <a:ext cx="6054595" cy="4492625"/>
          </a:xfrm>
        </p:spPr>
        <p:txBody>
          <a:bodyPr>
            <a:normAutofit fontScale="25000" lnSpcReduction="20000"/>
          </a:bodyPr>
          <a:lstStyle/>
          <a:p>
            <a:pPr marL="0" indent="0">
              <a:buNone/>
            </a:pPr>
            <a:endParaRPr lang="en-GB" sz="17600" b="1" dirty="0">
              <a:solidFill>
                <a:schemeClr val="accent5">
                  <a:lumMod val="75000"/>
                </a:schemeClr>
              </a:solidFill>
            </a:endParaRPr>
          </a:p>
          <a:p>
            <a:pPr marL="0" indent="0">
              <a:buNone/>
            </a:pPr>
            <a:r>
              <a:rPr lang="en-GB" sz="17600" b="1" dirty="0">
                <a:solidFill>
                  <a:schemeClr val="accent5">
                    <a:lumMod val="75000"/>
                  </a:schemeClr>
                </a:solidFill>
              </a:rPr>
              <a:t>Inclusive: </a:t>
            </a:r>
          </a:p>
          <a:p>
            <a:r>
              <a:rPr lang="en-GB" sz="12800" b="1" dirty="0"/>
              <a:t>Education</a:t>
            </a:r>
          </a:p>
          <a:p>
            <a:r>
              <a:rPr lang="en-GB" sz="19200" b="1" dirty="0">
                <a:solidFill>
                  <a:schemeClr val="accent6">
                    <a:lumMod val="75000"/>
                  </a:schemeClr>
                </a:solidFill>
              </a:rPr>
              <a:t>Employment</a:t>
            </a:r>
          </a:p>
          <a:p>
            <a:r>
              <a:rPr lang="en-GB" sz="12800" b="1" dirty="0">
                <a:solidFill>
                  <a:schemeClr val="accent5">
                    <a:lumMod val="75000"/>
                  </a:schemeClr>
                </a:solidFill>
              </a:rPr>
              <a:t>Health and Social Care</a:t>
            </a:r>
          </a:p>
          <a:p>
            <a:r>
              <a:rPr lang="en-GB" sz="12800" b="1" dirty="0">
                <a:solidFill>
                  <a:schemeClr val="accent6">
                    <a:lumMod val="75000"/>
                  </a:schemeClr>
                </a:solidFill>
              </a:rPr>
              <a:t>Older age</a:t>
            </a:r>
          </a:p>
          <a:p>
            <a:r>
              <a:rPr lang="en-GB" sz="12800" b="1" dirty="0"/>
              <a:t>Mentoring</a:t>
            </a:r>
          </a:p>
          <a:p>
            <a:r>
              <a:rPr lang="en-GB" sz="12800" b="1" dirty="0">
                <a:solidFill>
                  <a:schemeClr val="tx2">
                    <a:lumMod val="75000"/>
                    <a:lumOff val="25000"/>
                  </a:schemeClr>
                </a:solidFill>
              </a:rPr>
              <a:t>Research</a:t>
            </a:r>
          </a:p>
          <a:p>
            <a:endParaRPr lang="en-GB" sz="9800" b="1" dirty="0">
              <a:solidFill>
                <a:schemeClr val="accent1">
                  <a:lumMod val="75000"/>
                </a:schemeClr>
              </a:solidFill>
            </a:endParaRPr>
          </a:p>
          <a:p>
            <a:endParaRPr lang="en-GB" b="1" dirty="0">
              <a:solidFill>
                <a:schemeClr val="accent1">
                  <a:lumMod val="75000"/>
                </a:schemeClr>
              </a:solidFill>
            </a:endParaRPr>
          </a:p>
          <a:p>
            <a:endParaRPr lang="en-GB" dirty="0"/>
          </a:p>
        </p:txBody>
      </p:sp>
      <p:sp>
        <p:nvSpPr>
          <p:cNvPr id="5" name="Text Placeholder 4">
            <a:extLst>
              <a:ext uri="{FF2B5EF4-FFF2-40B4-BE49-F238E27FC236}">
                <a16:creationId xmlns:a16="http://schemas.microsoft.com/office/drawing/2014/main" id="{1C038B5F-053E-DB45-373C-C2CEF5B8A484}"/>
              </a:ext>
            </a:extLst>
          </p:cNvPr>
          <p:cNvSpPr>
            <a:spLocks noGrp="1"/>
          </p:cNvSpPr>
          <p:nvPr>
            <p:ph type="body" sz="quarter" idx="16"/>
          </p:nvPr>
        </p:nvSpPr>
        <p:spPr>
          <a:xfrm>
            <a:off x="6257467" y="1891377"/>
            <a:ext cx="4756714" cy="1208224"/>
          </a:xfrm>
        </p:spPr>
        <p:txBody>
          <a:bodyPr>
            <a:noAutofit/>
          </a:bodyPr>
          <a:lstStyle/>
          <a:p>
            <a:r>
              <a:rPr lang="en-US" sz="3200" b="1" dirty="0">
                <a:solidFill>
                  <a:schemeClr val="accent5">
                    <a:lumMod val="75000"/>
                  </a:schemeClr>
                </a:solidFill>
                <a:effectLst/>
                <a:latin typeface="Arial" panose="020B0604020202020204" pitchFamily="34" charset="0"/>
              </a:rPr>
              <a:t>Social Model thinking</a:t>
            </a:r>
          </a:p>
          <a:p>
            <a:r>
              <a:rPr lang="en-US" sz="1800" b="1" i="0" dirty="0">
                <a:solidFill>
                  <a:srgbClr val="222222"/>
                </a:solidFill>
                <a:effectLst/>
                <a:latin typeface="Arial" panose="020B0604020202020204" pitchFamily="34" charset="0"/>
                <a:cs typeface="Arial" panose="020B0604020202020204" pitchFamily="34" charset="0"/>
              </a:rPr>
              <a:t>Oliver (2013)</a:t>
            </a:r>
            <a:endParaRPr lang="en-GB" sz="1800" dirty="0"/>
          </a:p>
        </p:txBody>
      </p:sp>
      <p:sp>
        <p:nvSpPr>
          <p:cNvPr id="6" name="Text Placeholder 5">
            <a:extLst>
              <a:ext uri="{FF2B5EF4-FFF2-40B4-BE49-F238E27FC236}">
                <a16:creationId xmlns:a16="http://schemas.microsoft.com/office/drawing/2014/main" id="{1A92E6BC-C5B5-0A2D-EB1E-494349DE8478}"/>
              </a:ext>
            </a:extLst>
          </p:cNvPr>
          <p:cNvSpPr>
            <a:spLocks noGrp="1"/>
          </p:cNvSpPr>
          <p:nvPr>
            <p:ph type="body" sz="quarter" idx="18"/>
          </p:nvPr>
        </p:nvSpPr>
        <p:spPr>
          <a:xfrm>
            <a:off x="5965957" y="4900701"/>
            <a:ext cx="1082543" cy="815975"/>
          </a:xfrm>
        </p:spPr>
        <p:txBody>
          <a:bodyPr/>
          <a:lstStyle/>
          <a:p>
            <a:endParaRPr lang="en-GB" dirty="0"/>
          </a:p>
        </p:txBody>
      </p:sp>
      <p:pic>
        <p:nvPicPr>
          <p:cNvPr id="13" name="Picture 12">
            <a:extLst>
              <a:ext uri="{FF2B5EF4-FFF2-40B4-BE49-F238E27FC236}">
                <a16:creationId xmlns:a16="http://schemas.microsoft.com/office/drawing/2014/main" id="{57083BE4-46D7-A676-28A9-057C507A9F35}"/>
              </a:ext>
            </a:extLst>
          </p:cNvPr>
          <p:cNvPicPr>
            <a:picLocks noChangeAspect="1"/>
          </p:cNvPicPr>
          <p:nvPr/>
        </p:nvPicPr>
        <p:blipFill>
          <a:blip r:embed="rId2"/>
          <a:stretch>
            <a:fillRect/>
          </a:stretch>
        </p:blipFill>
        <p:spPr>
          <a:xfrm>
            <a:off x="5338712" y="3580513"/>
            <a:ext cx="2597121" cy="2731245"/>
          </a:xfrm>
          <a:prstGeom prst="rect">
            <a:avLst/>
          </a:prstGeom>
        </p:spPr>
      </p:pic>
      <p:pic>
        <p:nvPicPr>
          <p:cNvPr id="16" name="Picture 15">
            <a:extLst>
              <a:ext uri="{FF2B5EF4-FFF2-40B4-BE49-F238E27FC236}">
                <a16:creationId xmlns:a16="http://schemas.microsoft.com/office/drawing/2014/main" id="{9FA424EA-714F-D17E-6ADD-E4F98B28EC83}"/>
              </a:ext>
            </a:extLst>
          </p:cNvPr>
          <p:cNvPicPr>
            <a:picLocks noChangeAspect="1"/>
          </p:cNvPicPr>
          <p:nvPr/>
        </p:nvPicPr>
        <p:blipFill>
          <a:blip r:embed="rId3"/>
          <a:stretch>
            <a:fillRect/>
          </a:stretch>
        </p:blipFill>
        <p:spPr>
          <a:xfrm>
            <a:off x="8890106" y="3758398"/>
            <a:ext cx="2124075" cy="1790700"/>
          </a:xfrm>
          <a:prstGeom prst="rect">
            <a:avLst/>
          </a:prstGeom>
        </p:spPr>
      </p:pic>
    </p:spTree>
    <p:extLst>
      <p:ext uri="{BB962C8B-B14F-4D97-AF65-F5344CB8AC3E}">
        <p14:creationId xmlns:p14="http://schemas.microsoft.com/office/powerpoint/2010/main" val="427775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0C44-D7C8-2E4B-3F4A-60F4583F864E}"/>
              </a:ext>
            </a:extLst>
          </p:cNvPr>
          <p:cNvSpPr>
            <a:spLocks noGrp="1"/>
          </p:cNvSpPr>
          <p:nvPr>
            <p:ph type="title"/>
          </p:nvPr>
        </p:nvSpPr>
        <p:spPr>
          <a:xfrm>
            <a:off x="331787" y="361950"/>
            <a:ext cx="4601323" cy="6496050"/>
          </a:xfrm>
        </p:spPr>
        <p:txBody>
          <a:bodyPr>
            <a:normAutofit/>
          </a:bodyPr>
          <a:lstStyle/>
          <a:p>
            <a:br>
              <a:rPr lang="en-GB" sz="5400" dirty="0">
                <a:solidFill>
                  <a:schemeClr val="accent2">
                    <a:lumMod val="75000"/>
                  </a:schemeClr>
                </a:solidFill>
              </a:rPr>
            </a:br>
            <a:br>
              <a:rPr lang="en-GB" sz="5400" dirty="0">
                <a:solidFill>
                  <a:schemeClr val="accent2">
                    <a:lumMod val="75000"/>
                  </a:schemeClr>
                </a:solidFill>
              </a:rPr>
            </a:br>
            <a:r>
              <a:rPr lang="en-GB" sz="5400" dirty="0">
                <a:solidFill>
                  <a:schemeClr val="accent2">
                    <a:lumMod val="75000"/>
                  </a:schemeClr>
                </a:solidFill>
              </a:rPr>
              <a:t>Autistic strengths</a:t>
            </a:r>
          </a:p>
        </p:txBody>
      </p:sp>
      <p:sp>
        <p:nvSpPr>
          <p:cNvPr id="4" name="Content Placeholder 3">
            <a:extLst>
              <a:ext uri="{FF2B5EF4-FFF2-40B4-BE49-F238E27FC236}">
                <a16:creationId xmlns:a16="http://schemas.microsoft.com/office/drawing/2014/main" id="{1BA37EDC-8C3B-18B4-8C2A-61ADE84411F1}"/>
              </a:ext>
            </a:extLst>
          </p:cNvPr>
          <p:cNvSpPr>
            <a:spLocks noGrp="1"/>
          </p:cNvSpPr>
          <p:nvPr>
            <p:ph sz="quarter" idx="14"/>
          </p:nvPr>
        </p:nvSpPr>
        <p:spPr>
          <a:xfrm>
            <a:off x="-71120" y="1016000"/>
            <a:ext cx="11980545" cy="5678170"/>
          </a:xfrm>
        </p:spPr>
        <p:txBody>
          <a:bodyPr>
            <a:normAutofit/>
          </a:bodyPr>
          <a:lstStyle/>
          <a:p>
            <a:r>
              <a:rPr lang="en-GB" b="1" dirty="0"/>
              <a:t>Monotropism </a:t>
            </a:r>
            <a:r>
              <a:rPr lang="en-GB" sz="1200" b="1" dirty="0"/>
              <a:t>(Murray2018) - </a:t>
            </a:r>
            <a:r>
              <a:rPr lang="en-GB" b="1" dirty="0"/>
              <a:t>In-depth interests</a:t>
            </a:r>
          </a:p>
          <a:p>
            <a:r>
              <a:rPr lang="en-GB" b="1" dirty="0"/>
              <a:t>Application /productivity</a:t>
            </a:r>
          </a:p>
          <a:p>
            <a:r>
              <a:rPr lang="en-GB" b="1" dirty="0"/>
              <a:t>Reliability /integrity</a:t>
            </a:r>
          </a:p>
          <a:p>
            <a:r>
              <a:rPr lang="en-GB" b="1" dirty="0"/>
              <a:t>Community building /mutual support /Empathy</a:t>
            </a:r>
          </a:p>
          <a:p>
            <a:r>
              <a:rPr lang="en-GB" b="1" dirty="0"/>
              <a:t>Energy /enthusiasm</a:t>
            </a:r>
          </a:p>
        </p:txBody>
      </p:sp>
      <p:sp>
        <p:nvSpPr>
          <p:cNvPr id="5" name="Date Placeholder 4">
            <a:extLst>
              <a:ext uri="{FF2B5EF4-FFF2-40B4-BE49-F238E27FC236}">
                <a16:creationId xmlns:a16="http://schemas.microsoft.com/office/drawing/2014/main" id="{F5C2DC1A-6359-72A4-3054-F54D35103630}"/>
              </a:ext>
            </a:extLst>
          </p:cNvPr>
          <p:cNvSpPr>
            <a:spLocks noGrp="1"/>
          </p:cNvSpPr>
          <p:nvPr>
            <p:ph type="dt" sz="half" idx="10"/>
          </p:nvPr>
        </p:nvSpPr>
        <p:spPr/>
        <p:txBody>
          <a:body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FDA294BF-D11B-72D5-376F-A0CD1538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CDAA7ADA-5F27-8F8E-4305-CB5FEAED24F3}"/>
              </a:ext>
            </a:extLst>
          </p:cNvPr>
          <p:cNvPicPr>
            <a:picLocks noChangeAspect="1"/>
          </p:cNvPicPr>
          <p:nvPr/>
        </p:nvPicPr>
        <p:blipFill>
          <a:blip r:embed="rId2"/>
          <a:stretch>
            <a:fillRect/>
          </a:stretch>
        </p:blipFill>
        <p:spPr>
          <a:xfrm>
            <a:off x="9782175" y="4286250"/>
            <a:ext cx="2409825" cy="2571750"/>
          </a:xfrm>
          <a:prstGeom prst="rect">
            <a:avLst/>
          </a:prstGeom>
        </p:spPr>
      </p:pic>
      <p:sp>
        <p:nvSpPr>
          <p:cNvPr id="9" name="TextBox 8">
            <a:extLst>
              <a:ext uri="{FF2B5EF4-FFF2-40B4-BE49-F238E27FC236}">
                <a16:creationId xmlns:a16="http://schemas.microsoft.com/office/drawing/2014/main" id="{4A8C2E96-95B9-B74F-3C7B-38F12214A047}"/>
              </a:ext>
            </a:extLst>
          </p:cNvPr>
          <p:cNvSpPr txBox="1"/>
          <p:nvPr/>
        </p:nvSpPr>
        <p:spPr>
          <a:xfrm>
            <a:off x="7791450" y="209550"/>
            <a:ext cx="4201272" cy="3693319"/>
          </a:xfrm>
          <a:prstGeom prst="rect">
            <a:avLst/>
          </a:prstGeom>
          <a:noFill/>
        </p:spPr>
        <p:txBody>
          <a:bodyPr wrap="square">
            <a:spAutoFit/>
          </a:bodyPr>
          <a:lstStyle/>
          <a:p>
            <a:pPr marL="0" indent="0" algn="l" fontAlgn="base">
              <a:buNone/>
            </a:pPr>
            <a:r>
              <a:rPr lang="en-US" b="0" dirty="0">
                <a:solidFill>
                  <a:srgbClr val="333333"/>
                </a:solidFill>
                <a:effectLst/>
                <a:latin typeface="Open Sans" panose="020B0606030504020204" pitchFamily="34" charset="0"/>
              </a:rPr>
              <a:t>‘</a:t>
            </a:r>
            <a:r>
              <a:rPr lang="en-US" sz="2400" b="1" i="1" dirty="0">
                <a:solidFill>
                  <a:schemeClr val="tx2">
                    <a:lumMod val="75000"/>
                    <a:lumOff val="25000"/>
                  </a:schemeClr>
                </a:solidFill>
                <a:effectLst/>
                <a:latin typeface="Open Sans" panose="020B0606030504020204" pitchFamily="34" charset="0"/>
              </a:rPr>
              <a:t>Beloved community is formed not by the eradication of difference but by its affirmation, by each of us claiming the identities and cultural legacies that shape who we are and how we live in the world’.</a:t>
            </a:r>
          </a:p>
          <a:p>
            <a:pPr algn="l" fontAlgn="base"/>
            <a:r>
              <a:rPr lang="en-US" b="1" i="0" dirty="0">
                <a:solidFill>
                  <a:srgbClr val="A94C1C"/>
                </a:solidFill>
                <a:effectLst/>
                <a:latin typeface="Open Sans" panose="020B0606030504020204" pitchFamily="34" charset="0"/>
                <a:hlinkClick r:id="rId3"/>
              </a:rPr>
              <a:t>bell hooks</a:t>
            </a:r>
            <a:endParaRPr lang="en-US" b="0" i="0" dirty="0">
              <a:solidFill>
                <a:srgbClr val="000000"/>
              </a:solidFill>
              <a:effectLst/>
              <a:latin typeface="Open Sans" panose="020B0606030504020204" pitchFamily="34" charset="0"/>
            </a:endParaRPr>
          </a:p>
        </p:txBody>
      </p:sp>
      <p:pic>
        <p:nvPicPr>
          <p:cNvPr id="12" name="Picture 11">
            <a:extLst>
              <a:ext uri="{FF2B5EF4-FFF2-40B4-BE49-F238E27FC236}">
                <a16:creationId xmlns:a16="http://schemas.microsoft.com/office/drawing/2014/main" id="{1B1030C9-F101-CF45-8FE0-C096604AC92B}"/>
              </a:ext>
            </a:extLst>
          </p:cNvPr>
          <p:cNvPicPr>
            <a:picLocks noChangeAspect="1"/>
          </p:cNvPicPr>
          <p:nvPr/>
        </p:nvPicPr>
        <p:blipFill>
          <a:blip r:embed="rId4"/>
          <a:stretch>
            <a:fillRect/>
          </a:stretch>
        </p:blipFill>
        <p:spPr>
          <a:xfrm>
            <a:off x="3884181" y="4286250"/>
            <a:ext cx="5305539" cy="1114425"/>
          </a:xfrm>
          <a:prstGeom prst="rect">
            <a:avLst/>
          </a:prstGeom>
        </p:spPr>
      </p:pic>
    </p:spTree>
    <p:extLst>
      <p:ext uri="{BB962C8B-B14F-4D97-AF65-F5344CB8AC3E}">
        <p14:creationId xmlns:p14="http://schemas.microsoft.com/office/powerpoint/2010/main" val="68837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43B54B-BB35-3613-9B7E-6586F0AB20D0}"/>
              </a:ext>
            </a:extLst>
          </p:cNvPr>
          <p:cNvPicPr>
            <a:picLocks noChangeAspect="1"/>
          </p:cNvPicPr>
          <p:nvPr/>
        </p:nvPicPr>
        <p:blipFill>
          <a:blip r:embed="rId2"/>
          <a:stretch>
            <a:fillRect/>
          </a:stretch>
        </p:blipFill>
        <p:spPr>
          <a:xfrm>
            <a:off x="8562604" y="4492487"/>
            <a:ext cx="3629396" cy="2289976"/>
          </a:xfrm>
          <a:prstGeom prst="rect">
            <a:avLst/>
          </a:prstGeom>
        </p:spPr>
      </p:pic>
      <p:sp>
        <p:nvSpPr>
          <p:cNvPr id="2" name="Title 1">
            <a:extLst>
              <a:ext uri="{FF2B5EF4-FFF2-40B4-BE49-F238E27FC236}">
                <a16:creationId xmlns:a16="http://schemas.microsoft.com/office/drawing/2014/main" id="{643B1FA5-EADE-78B6-5DE3-900785B2CCB9}"/>
              </a:ext>
            </a:extLst>
          </p:cNvPr>
          <p:cNvSpPr>
            <a:spLocks noGrp="1"/>
          </p:cNvSpPr>
          <p:nvPr>
            <p:ph type="title"/>
          </p:nvPr>
        </p:nvSpPr>
        <p:spPr>
          <a:xfrm>
            <a:off x="195072" y="875030"/>
            <a:ext cx="2696618" cy="5068570"/>
          </a:xfrm>
        </p:spPr>
        <p:txBody>
          <a:bodyPr>
            <a:normAutofit/>
          </a:bodyPr>
          <a:lstStyle/>
          <a:p>
            <a:r>
              <a:rPr lang="en-GB" sz="3600" dirty="0"/>
              <a:t>Autistic challenges</a:t>
            </a:r>
          </a:p>
        </p:txBody>
      </p:sp>
      <p:sp>
        <p:nvSpPr>
          <p:cNvPr id="4" name="Content Placeholder 3">
            <a:extLst>
              <a:ext uri="{FF2B5EF4-FFF2-40B4-BE49-F238E27FC236}">
                <a16:creationId xmlns:a16="http://schemas.microsoft.com/office/drawing/2014/main" id="{8881D794-4BAF-7455-D38D-2FBED67B01B1}"/>
              </a:ext>
            </a:extLst>
          </p:cNvPr>
          <p:cNvSpPr>
            <a:spLocks noGrp="1"/>
          </p:cNvSpPr>
          <p:nvPr>
            <p:ph sz="quarter" idx="14"/>
          </p:nvPr>
        </p:nvSpPr>
        <p:spPr>
          <a:xfrm>
            <a:off x="3070442" y="1042219"/>
            <a:ext cx="9121557" cy="5146491"/>
          </a:xfrm>
        </p:spPr>
        <p:txBody>
          <a:bodyPr>
            <a:noAutofit/>
          </a:bodyPr>
          <a:lstStyle/>
          <a:p>
            <a:r>
              <a:rPr lang="en-GB" b="1" dirty="0"/>
              <a:t>Access to diagnostic / post-diagnostic services /services which are behind a wall</a:t>
            </a:r>
          </a:p>
          <a:p>
            <a:r>
              <a:rPr lang="en-GB" b="1" dirty="0">
                <a:solidFill>
                  <a:srgbClr val="0070C0"/>
                </a:solidFill>
              </a:rPr>
              <a:t>Educational exclusion /unemployment / underemployment /poverty</a:t>
            </a:r>
            <a:endParaRPr lang="en-GB" b="1" dirty="0"/>
          </a:p>
          <a:p>
            <a:r>
              <a:rPr lang="en-GB" b="1" dirty="0"/>
              <a:t>Stereotyping  /threats to autonomy /agency</a:t>
            </a:r>
          </a:p>
          <a:p>
            <a:r>
              <a:rPr lang="en-GB" b="1" dirty="0">
                <a:solidFill>
                  <a:schemeClr val="accent6">
                    <a:lumMod val="75000"/>
                  </a:schemeClr>
                </a:solidFill>
              </a:rPr>
              <a:t>A treacle of bureaucracy /navigating chaos</a:t>
            </a:r>
          </a:p>
          <a:p>
            <a:endParaRPr lang="en-GB" sz="2000" b="1" dirty="0"/>
          </a:p>
        </p:txBody>
      </p:sp>
      <p:sp>
        <p:nvSpPr>
          <p:cNvPr id="5" name="Date Placeholder 4">
            <a:extLst>
              <a:ext uri="{FF2B5EF4-FFF2-40B4-BE49-F238E27FC236}">
                <a16:creationId xmlns:a16="http://schemas.microsoft.com/office/drawing/2014/main" id="{E3B2E1CF-50C5-89C5-33AD-7703A8E394C4}"/>
              </a:ext>
            </a:extLst>
          </p:cNvPr>
          <p:cNvSpPr>
            <a:spLocks noGrp="1"/>
          </p:cNvSpPr>
          <p:nvPr>
            <p:ph type="dt" sz="half" idx="10"/>
          </p:nvPr>
        </p:nvSpPr>
        <p:spPr/>
        <p:txBody>
          <a:body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C37E7191-ED99-9372-20D6-457B451574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82643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5D73-778D-3753-17B2-F247E561EC5A}"/>
              </a:ext>
            </a:extLst>
          </p:cNvPr>
          <p:cNvSpPr>
            <a:spLocks noGrp="1"/>
          </p:cNvSpPr>
          <p:nvPr>
            <p:ph type="title"/>
          </p:nvPr>
        </p:nvSpPr>
        <p:spPr/>
        <p:txBody>
          <a:bodyPr>
            <a:normAutofit/>
          </a:bodyPr>
          <a:lstStyle/>
          <a:p>
            <a:r>
              <a:rPr lang="en-GB" sz="2800" dirty="0"/>
              <a:t>Reasonable adjustments are often cheap and easy and benefit everyone</a:t>
            </a:r>
          </a:p>
        </p:txBody>
      </p:sp>
      <p:sp>
        <p:nvSpPr>
          <p:cNvPr id="4" name="Content Placeholder 3">
            <a:extLst>
              <a:ext uri="{FF2B5EF4-FFF2-40B4-BE49-F238E27FC236}">
                <a16:creationId xmlns:a16="http://schemas.microsoft.com/office/drawing/2014/main" id="{AD5367BC-F2C1-4A75-3B53-1FCE1400AE89}"/>
              </a:ext>
            </a:extLst>
          </p:cNvPr>
          <p:cNvSpPr>
            <a:spLocks noGrp="1"/>
          </p:cNvSpPr>
          <p:nvPr>
            <p:ph sz="quarter" idx="14"/>
          </p:nvPr>
        </p:nvSpPr>
        <p:spPr>
          <a:xfrm>
            <a:off x="3128758" y="353599"/>
            <a:ext cx="8780668" cy="5272501"/>
          </a:xfrm>
        </p:spPr>
        <p:txBody>
          <a:bodyPr/>
          <a:lstStyle/>
          <a:p>
            <a:r>
              <a:rPr lang="en-GB" b="1" dirty="0"/>
              <a:t>Embedding Universal Design (UD) reduces the requirement for reasonable adjustment</a:t>
            </a:r>
          </a:p>
          <a:p>
            <a:endParaRPr lang="en-GB" b="1" dirty="0"/>
          </a:p>
          <a:p>
            <a:r>
              <a:rPr lang="en-GB" b="1" dirty="0">
                <a:solidFill>
                  <a:schemeClr val="tx2">
                    <a:lumMod val="75000"/>
                    <a:lumOff val="25000"/>
                  </a:schemeClr>
                </a:solidFill>
              </a:rPr>
              <a:t>UD is about planning for diversity rather than being surprised that there is no such person as ‘Mythical Norm’</a:t>
            </a:r>
          </a:p>
          <a:p>
            <a:endParaRPr lang="en-GB" b="1" dirty="0">
              <a:solidFill>
                <a:schemeClr val="tx2">
                  <a:lumMod val="75000"/>
                  <a:lumOff val="25000"/>
                </a:schemeClr>
              </a:solidFill>
            </a:endParaRPr>
          </a:p>
          <a:p>
            <a:r>
              <a:rPr lang="en-GB" b="1" dirty="0"/>
              <a:t>Autistic people know what they need</a:t>
            </a:r>
          </a:p>
          <a:p>
            <a:endParaRPr lang="en-GB" b="1" dirty="0"/>
          </a:p>
          <a:p>
            <a:r>
              <a:rPr lang="en-GB" b="1" dirty="0">
                <a:solidFill>
                  <a:schemeClr val="tx2">
                    <a:lumMod val="75000"/>
                    <a:lumOff val="25000"/>
                  </a:schemeClr>
                </a:solidFill>
              </a:rPr>
              <a:t>Nobody thrives in chaos</a:t>
            </a:r>
          </a:p>
          <a:p>
            <a:endParaRPr lang="en-GB" dirty="0"/>
          </a:p>
        </p:txBody>
      </p:sp>
      <p:sp>
        <p:nvSpPr>
          <p:cNvPr id="5" name="Date Placeholder 4">
            <a:extLst>
              <a:ext uri="{FF2B5EF4-FFF2-40B4-BE49-F238E27FC236}">
                <a16:creationId xmlns:a16="http://schemas.microsoft.com/office/drawing/2014/main" id="{40AFA182-12EB-82B8-E6EF-734C3267D907}"/>
              </a:ext>
            </a:extLst>
          </p:cNvPr>
          <p:cNvSpPr>
            <a:spLocks noGrp="1"/>
          </p:cNvSpPr>
          <p:nvPr>
            <p:ph type="dt" sz="half" idx="10"/>
          </p:nvPr>
        </p:nvSpPr>
        <p:spPr/>
        <p:txBody>
          <a:body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309DE991-8437-5A60-2C14-4EFA850D3B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0038688C-DE61-440B-E3EF-990943A83AF2}"/>
              </a:ext>
            </a:extLst>
          </p:cNvPr>
          <p:cNvPicPr>
            <a:picLocks noChangeAspect="1"/>
          </p:cNvPicPr>
          <p:nvPr/>
        </p:nvPicPr>
        <p:blipFill>
          <a:blip r:embed="rId2"/>
          <a:stretch>
            <a:fillRect/>
          </a:stretch>
        </p:blipFill>
        <p:spPr>
          <a:xfrm>
            <a:off x="9899705" y="4577898"/>
            <a:ext cx="2292295" cy="2280102"/>
          </a:xfrm>
          <a:prstGeom prst="rect">
            <a:avLst/>
          </a:prstGeom>
        </p:spPr>
      </p:pic>
      <p:pic>
        <p:nvPicPr>
          <p:cNvPr id="8" name="Picture 7">
            <a:extLst>
              <a:ext uri="{FF2B5EF4-FFF2-40B4-BE49-F238E27FC236}">
                <a16:creationId xmlns:a16="http://schemas.microsoft.com/office/drawing/2014/main" id="{11D7D77E-5342-27EF-5A33-4BDB33F53F3E}"/>
              </a:ext>
            </a:extLst>
          </p:cNvPr>
          <p:cNvPicPr>
            <a:picLocks noChangeAspect="1"/>
          </p:cNvPicPr>
          <p:nvPr/>
        </p:nvPicPr>
        <p:blipFill>
          <a:blip r:embed="rId3"/>
          <a:stretch>
            <a:fillRect/>
          </a:stretch>
        </p:blipFill>
        <p:spPr>
          <a:xfrm>
            <a:off x="8480292" y="4888634"/>
            <a:ext cx="1371719" cy="1926503"/>
          </a:xfrm>
          <a:prstGeom prst="rect">
            <a:avLst/>
          </a:prstGeom>
        </p:spPr>
      </p:pic>
      <p:pic>
        <p:nvPicPr>
          <p:cNvPr id="9" name="Picture 8">
            <a:extLst>
              <a:ext uri="{FF2B5EF4-FFF2-40B4-BE49-F238E27FC236}">
                <a16:creationId xmlns:a16="http://schemas.microsoft.com/office/drawing/2014/main" id="{9AE2CE00-8272-7BE4-4E30-6D40E4BEC8CA}"/>
              </a:ext>
            </a:extLst>
          </p:cNvPr>
          <p:cNvPicPr>
            <a:picLocks noChangeAspect="1"/>
          </p:cNvPicPr>
          <p:nvPr/>
        </p:nvPicPr>
        <p:blipFill>
          <a:blip r:embed="rId4"/>
          <a:stretch>
            <a:fillRect/>
          </a:stretch>
        </p:blipFill>
        <p:spPr>
          <a:xfrm>
            <a:off x="5907814" y="5174303"/>
            <a:ext cx="2042337" cy="1627773"/>
          </a:xfrm>
          <a:prstGeom prst="rect">
            <a:avLst/>
          </a:prstGeom>
        </p:spPr>
      </p:pic>
      <p:pic>
        <p:nvPicPr>
          <p:cNvPr id="10" name="Picture 9">
            <a:extLst>
              <a:ext uri="{FF2B5EF4-FFF2-40B4-BE49-F238E27FC236}">
                <a16:creationId xmlns:a16="http://schemas.microsoft.com/office/drawing/2014/main" id="{480990B7-0FFD-A115-0914-352A20801C34}"/>
              </a:ext>
            </a:extLst>
          </p:cNvPr>
          <p:cNvPicPr>
            <a:picLocks noChangeAspect="1"/>
          </p:cNvPicPr>
          <p:nvPr/>
        </p:nvPicPr>
        <p:blipFill>
          <a:blip r:embed="rId5"/>
          <a:stretch>
            <a:fillRect/>
          </a:stretch>
        </p:blipFill>
        <p:spPr>
          <a:xfrm>
            <a:off x="3382363" y="5200037"/>
            <a:ext cx="2242877" cy="1487125"/>
          </a:xfrm>
          <a:prstGeom prst="rect">
            <a:avLst/>
          </a:prstGeom>
        </p:spPr>
      </p:pic>
    </p:spTree>
    <p:extLst>
      <p:ext uri="{BB962C8B-B14F-4D97-AF65-F5344CB8AC3E}">
        <p14:creationId xmlns:p14="http://schemas.microsoft.com/office/powerpoint/2010/main" val="2613926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8B5D-D2CC-F3BC-5B2D-0646279AADB8}"/>
              </a:ext>
            </a:extLst>
          </p:cNvPr>
          <p:cNvSpPr>
            <a:spLocks noGrp="1"/>
          </p:cNvSpPr>
          <p:nvPr>
            <p:ph type="title"/>
          </p:nvPr>
        </p:nvSpPr>
        <p:spPr>
          <a:xfrm>
            <a:off x="331788" y="875030"/>
            <a:ext cx="2384425" cy="5480050"/>
          </a:xfrm>
        </p:spPr>
        <p:txBody>
          <a:bodyPr>
            <a:normAutofit/>
          </a:bodyPr>
          <a:lstStyle/>
          <a:p>
            <a:br>
              <a:rPr lang="en-GB" b="1" dirty="0"/>
            </a:br>
            <a:endParaRPr lang="en-GB" dirty="0"/>
          </a:p>
        </p:txBody>
      </p:sp>
      <p:sp>
        <p:nvSpPr>
          <p:cNvPr id="4" name="Content Placeholder 3">
            <a:extLst>
              <a:ext uri="{FF2B5EF4-FFF2-40B4-BE49-F238E27FC236}">
                <a16:creationId xmlns:a16="http://schemas.microsoft.com/office/drawing/2014/main" id="{114563B1-8DCA-B0E8-DDF6-428F1A1B2F53}"/>
              </a:ext>
            </a:extLst>
          </p:cNvPr>
          <p:cNvSpPr>
            <a:spLocks noGrp="1"/>
          </p:cNvSpPr>
          <p:nvPr>
            <p:ph sz="quarter" idx="14"/>
          </p:nvPr>
        </p:nvSpPr>
        <p:spPr>
          <a:xfrm>
            <a:off x="3252787" y="305753"/>
            <a:ext cx="8607425" cy="6720205"/>
          </a:xfrm>
          <a:solidFill>
            <a:schemeClr val="accent1">
              <a:lumMod val="20000"/>
              <a:lumOff val="80000"/>
            </a:schemeClr>
          </a:solidFill>
        </p:spPr>
        <p:txBody>
          <a:bodyPr/>
          <a:lstStyle/>
          <a:p>
            <a:pPr marL="0" indent="0">
              <a:buNone/>
            </a:pPr>
            <a:r>
              <a:rPr lang="en-GB" b="1" dirty="0">
                <a:solidFill>
                  <a:srgbClr val="0070C0"/>
                </a:solidFill>
              </a:rPr>
              <a:t>People and systems need to </a:t>
            </a:r>
            <a:r>
              <a:rPr lang="en-GB" b="1" dirty="0">
                <a:solidFill>
                  <a:srgbClr val="FF0000"/>
                </a:solidFill>
              </a:rPr>
              <a:t>reliably</a:t>
            </a:r>
            <a:r>
              <a:rPr lang="en-GB" b="1" dirty="0">
                <a:solidFill>
                  <a:srgbClr val="0070C0"/>
                </a:solidFill>
              </a:rPr>
              <a:t> do what they say they are going to do</a:t>
            </a:r>
          </a:p>
          <a:p>
            <a:pPr marL="0" indent="0">
              <a:buNone/>
            </a:pPr>
            <a:r>
              <a:rPr lang="en-GB" b="1" dirty="0"/>
              <a:t>Planning needs to be built on </a:t>
            </a:r>
            <a:r>
              <a:rPr lang="en-GB" b="1" dirty="0">
                <a:solidFill>
                  <a:srgbClr val="FF0000"/>
                </a:solidFill>
              </a:rPr>
              <a:t>empathically</a:t>
            </a:r>
            <a:r>
              <a:rPr lang="en-GB" b="1" dirty="0"/>
              <a:t>, looking at situations from various perspectives and enacting the </a:t>
            </a:r>
            <a:r>
              <a:rPr lang="en-GB" b="1" dirty="0">
                <a:solidFill>
                  <a:srgbClr val="FF0000"/>
                </a:solidFill>
              </a:rPr>
              <a:t>anticipatory</a:t>
            </a:r>
            <a:r>
              <a:rPr lang="en-GB" b="1" dirty="0">
                <a:solidFill>
                  <a:srgbClr val="0070C0"/>
                </a:solidFill>
              </a:rPr>
              <a:t> duties of the 2010 Equality Act by planning for diverse participation</a:t>
            </a:r>
          </a:p>
          <a:p>
            <a:pPr marL="0" indent="0">
              <a:buNone/>
            </a:pPr>
            <a:r>
              <a:rPr lang="en-GB" b="1" dirty="0">
                <a:solidFill>
                  <a:srgbClr val="FF0000"/>
                </a:solidFill>
              </a:rPr>
              <a:t>Logical </a:t>
            </a:r>
            <a:r>
              <a:rPr lang="en-GB" b="1" dirty="0"/>
              <a:t>workable systems communicated clearly  make life easier and more productive for everyone</a:t>
            </a:r>
          </a:p>
        </p:txBody>
      </p:sp>
      <p:sp>
        <p:nvSpPr>
          <p:cNvPr id="5" name="Date Placeholder 4">
            <a:extLst>
              <a:ext uri="{FF2B5EF4-FFF2-40B4-BE49-F238E27FC236}">
                <a16:creationId xmlns:a16="http://schemas.microsoft.com/office/drawing/2014/main" id="{C84825F0-621B-4B4B-DC21-D3880F36D561}"/>
              </a:ext>
            </a:extLst>
          </p:cNvPr>
          <p:cNvSpPr>
            <a:spLocks noGrp="1"/>
          </p:cNvSpPr>
          <p:nvPr>
            <p:ph type="dt" sz="half" idx="10"/>
          </p:nvPr>
        </p:nvSpPr>
        <p:spPr/>
        <p:txBody>
          <a:bodyPr/>
          <a:lstStyle/>
          <a:p>
            <a:pPr>
              <a:defRPr/>
            </a:pPr>
            <a:r>
              <a:rPr lang="en-US" dirty="0">
                <a:solidFill>
                  <a:prstClr val="black"/>
                </a:solidFill>
              </a:rPr>
              <a:t>20XX</a:t>
            </a:r>
          </a:p>
        </p:txBody>
      </p:sp>
      <p:sp>
        <p:nvSpPr>
          <p:cNvPr id="8" name="TextBox 7">
            <a:extLst>
              <a:ext uri="{FF2B5EF4-FFF2-40B4-BE49-F238E27FC236}">
                <a16:creationId xmlns:a16="http://schemas.microsoft.com/office/drawing/2014/main" id="{80588322-71EC-DEBB-9EB8-0C8E0930D22C}"/>
              </a:ext>
            </a:extLst>
          </p:cNvPr>
          <p:cNvSpPr txBox="1"/>
          <p:nvPr/>
        </p:nvSpPr>
        <p:spPr>
          <a:xfrm>
            <a:off x="95250" y="723900"/>
            <a:ext cx="3157537" cy="5016758"/>
          </a:xfrm>
          <a:prstGeom prst="rect">
            <a:avLst/>
          </a:prstGeom>
          <a:noFill/>
        </p:spPr>
        <p:txBody>
          <a:bodyPr wrap="square">
            <a:spAutoFit/>
          </a:bodyPr>
          <a:lstStyle/>
          <a:p>
            <a:br>
              <a:rPr lang="en-GB" sz="3600" dirty="0">
                <a:solidFill>
                  <a:schemeClr val="bg1"/>
                </a:solidFill>
              </a:rPr>
            </a:br>
            <a:r>
              <a:rPr lang="en-GB" sz="4400" b="1" dirty="0">
                <a:solidFill>
                  <a:srgbClr val="FFFF00"/>
                </a:solidFill>
              </a:rPr>
              <a:t>R</a:t>
            </a:r>
            <a:r>
              <a:rPr lang="en-GB" sz="3600" b="1" dirty="0">
                <a:solidFill>
                  <a:srgbClr val="FFFF00"/>
                </a:solidFill>
              </a:rPr>
              <a:t>eliable</a:t>
            </a:r>
          </a:p>
          <a:p>
            <a:br>
              <a:rPr lang="en-GB" sz="3600" b="1" dirty="0">
                <a:solidFill>
                  <a:schemeClr val="bg1"/>
                </a:solidFill>
              </a:rPr>
            </a:br>
            <a:r>
              <a:rPr lang="en-GB" sz="4400" b="1" dirty="0">
                <a:solidFill>
                  <a:schemeClr val="accent2">
                    <a:lumMod val="40000"/>
                    <a:lumOff val="60000"/>
                  </a:schemeClr>
                </a:solidFill>
              </a:rPr>
              <a:t>E</a:t>
            </a:r>
            <a:r>
              <a:rPr lang="en-GB" sz="3600" b="1" dirty="0">
                <a:solidFill>
                  <a:schemeClr val="accent2">
                    <a:lumMod val="40000"/>
                    <a:lumOff val="60000"/>
                  </a:schemeClr>
                </a:solidFill>
              </a:rPr>
              <a:t>mpathic</a:t>
            </a:r>
          </a:p>
          <a:p>
            <a:br>
              <a:rPr lang="en-GB" sz="3600" b="1" dirty="0">
                <a:solidFill>
                  <a:schemeClr val="bg1"/>
                </a:solidFill>
              </a:rPr>
            </a:br>
            <a:r>
              <a:rPr lang="en-GB" sz="4400" b="1" dirty="0">
                <a:solidFill>
                  <a:schemeClr val="accent4">
                    <a:lumMod val="20000"/>
                    <a:lumOff val="80000"/>
                  </a:schemeClr>
                </a:solidFill>
              </a:rPr>
              <a:t>A</a:t>
            </a:r>
            <a:r>
              <a:rPr lang="en-GB" sz="3600" b="1" dirty="0">
                <a:solidFill>
                  <a:schemeClr val="accent4">
                    <a:lumMod val="20000"/>
                    <a:lumOff val="80000"/>
                  </a:schemeClr>
                </a:solidFill>
              </a:rPr>
              <a:t>nticipatory</a:t>
            </a:r>
          </a:p>
          <a:p>
            <a:br>
              <a:rPr lang="en-GB" sz="3600" b="1" dirty="0">
                <a:solidFill>
                  <a:schemeClr val="bg1"/>
                </a:solidFill>
              </a:rPr>
            </a:br>
            <a:r>
              <a:rPr lang="en-GB" sz="4400" b="1" dirty="0">
                <a:solidFill>
                  <a:schemeClr val="accent6">
                    <a:lumMod val="20000"/>
                    <a:lumOff val="80000"/>
                  </a:schemeClr>
                </a:solidFill>
              </a:rPr>
              <a:t>L</a:t>
            </a:r>
            <a:r>
              <a:rPr lang="en-GB" sz="3600" b="1" dirty="0">
                <a:solidFill>
                  <a:schemeClr val="accent6">
                    <a:lumMod val="20000"/>
                    <a:lumOff val="80000"/>
                  </a:schemeClr>
                </a:solidFill>
              </a:rPr>
              <a:t>ogical</a:t>
            </a:r>
            <a:endParaRPr lang="en-GB" sz="3600" dirty="0">
              <a:solidFill>
                <a:schemeClr val="accent6">
                  <a:lumMod val="20000"/>
                  <a:lumOff val="80000"/>
                </a:schemeClr>
              </a:solidFill>
            </a:endParaRPr>
          </a:p>
        </p:txBody>
      </p:sp>
      <p:pic>
        <p:nvPicPr>
          <p:cNvPr id="9" name="Picture 8">
            <a:extLst>
              <a:ext uri="{FF2B5EF4-FFF2-40B4-BE49-F238E27FC236}">
                <a16:creationId xmlns:a16="http://schemas.microsoft.com/office/drawing/2014/main" id="{C11A9D7E-2710-E315-AB47-D6C88B7C490C}"/>
              </a:ext>
            </a:extLst>
          </p:cNvPr>
          <p:cNvPicPr>
            <a:picLocks noChangeAspect="1"/>
          </p:cNvPicPr>
          <p:nvPr/>
        </p:nvPicPr>
        <p:blipFill>
          <a:blip r:embed="rId2"/>
          <a:stretch>
            <a:fillRect/>
          </a:stretch>
        </p:blipFill>
        <p:spPr>
          <a:xfrm>
            <a:off x="7556499" y="4261326"/>
            <a:ext cx="4135119" cy="2458879"/>
          </a:xfrm>
          <a:prstGeom prst="rect">
            <a:avLst/>
          </a:prstGeom>
        </p:spPr>
      </p:pic>
      <p:pic>
        <p:nvPicPr>
          <p:cNvPr id="10" name="Picture 9">
            <a:extLst>
              <a:ext uri="{FF2B5EF4-FFF2-40B4-BE49-F238E27FC236}">
                <a16:creationId xmlns:a16="http://schemas.microsoft.com/office/drawing/2014/main" id="{E8AA74DB-9D7E-24DF-2B5F-3BBEB57DDD55}"/>
              </a:ext>
            </a:extLst>
          </p:cNvPr>
          <p:cNvPicPr>
            <a:picLocks noChangeAspect="1"/>
          </p:cNvPicPr>
          <p:nvPr/>
        </p:nvPicPr>
        <p:blipFill>
          <a:blip r:embed="rId3"/>
          <a:stretch>
            <a:fillRect/>
          </a:stretch>
        </p:blipFill>
        <p:spPr>
          <a:xfrm>
            <a:off x="3298953" y="4170045"/>
            <a:ext cx="3931920" cy="2550160"/>
          </a:xfrm>
          <a:prstGeom prst="rect">
            <a:avLst/>
          </a:prstGeom>
        </p:spPr>
      </p:pic>
    </p:spTree>
    <p:extLst>
      <p:ext uri="{BB962C8B-B14F-4D97-AF65-F5344CB8AC3E}">
        <p14:creationId xmlns:p14="http://schemas.microsoft.com/office/powerpoint/2010/main" val="52820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B524-0053-260C-36BD-49DDFEE65F20}"/>
              </a:ext>
            </a:extLst>
          </p:cNvPr>
          <p:cNvSpPr>
            <a:spLocks noGrp="1"/>
          </p:cNvSpPr>
          <p:nvPr>
            <p:ph type="title"/>
          </p:nvPr>
        </p:nvSpPr>
        <p:spPr/>
        <p:txBody>
          <a:bodyPr>
            <a:normAutofit/>
          </a:bodyPr>
          <a:lstStyle/>
          <a:p>
            <a:r>
              <a:rPr lang="en-GB" sz="3200" dirty="0"/>
              <a:t>Services are often ineffective</a:t>
            </a:r>
          </a:p>
        </p:txBody>
      </p:sp>
      <p:sp>
        <p:nvSpPr>
          <p:cNvPr id="4" name="Content Placeholder 3">
            <a:extLst>
              <a:ext uri="{FF2B5EF4-FFF2-40B4-BE49-F238E27FC236}">
                <a16:creationId xmlns:a16="http://schemas.microsoft.com/office/drawing/2014/main" id="{0FE4FD5E-CDCD-BC60-E9AC-9D74B2895686}"/>
              </a:ext>
            </a:extLst>
          </p:cNvPr>
          <p:cNvSpPr>
            <a:spLocks noGrp="1"/>
          </p:cNvSpPr>
          <p:nvPr>
            <p:ph sz="quarter" idx="14"/>
          </p:nvPr>
        </p:nvSpPr>
        <p:spPr>
          <a:xfrm>
            <a:off x="3038988" y="136525"/>
            <a:ext cx="9144000" cy="6583680"/>
          </a:xfrm>
        </p:spPr>
        <p:txBody>
          <a:bodyPr>
            <a:normAutofit/>
          </a:bodyPr>
          <a:lstStyle/>
          <a:p>
            <a:pPr marL="0" indent="0">
              <a:buNone/>
            </a:pPr>
            <a:endParaRPr lang="en-GB" sz="2800" b="1" dirty="0"/>
          </a:p>
          <a:p>
            <a:pPr marL="0" indent="0">
              <a:buNone/>
            </a:pPr>
            <a:endParaRPr lang="en-GB" sz="2800" b="1" dirty="0"/>
          </a:p>
          <a:p>
            <a:pPr marL="0" indent="0">
              <a:buNone/>
            </a:pPr>
            <a:r>
              <a:rPr lang="en-GB" sz="2800" b="1" dirty="0">
                <a:solidFill>
                  <a:srgbClr val="7030A0"/>
                </a:solidFill>
              </a:rPr>
              <a:t>Universities do not always have support in place for autistic students at the start of their course and services are not necessarily appropriate for doctoral candidates</a:t>
            </a:r>
          </a:p>
          <a:p>
            <a:pPr marL="0" indent="0">
              <a:buNone/>
            </a:pPr>
            <a:endParaRPr lang="en-GB" sz="2800" b="1" dirty="0">
              <a:solidFill>
                <a:srgbClr val="7030A0"/>
              </a:solidFill>
            </a:endParaRPr>
          </a:p>
          <a:p>
            <a:pPr marL="0" indent="0">
              <a:buNone/>
            </a:pPr>
            <a:r>
              <a:rPr lang="en-GB" sz="2800" b="1" dirty="0"/>
              <a:t>Employment services such as Access to Work do not easily translate into useful support</a:t>
            </a:r>
          </a:p>
          <a:p>
            <a:pPr marL="0" indent="0">
              <a:buNone/>
            </a:pPr>
            <a:endParaRPr lang="en-GB" sz="2800" b="1" dirty="0"/>
          </a:p>
          <a:p>
            <a:pPr marL="0" indent="0">
              <a:buNone/>
            </a:pPr>
            <a:endParaRPr lang="en-GB" sz="2800" b="1" dirty="0"/>
          </a:p>
          <a:p>
            <a:pPr marL="0" indent="0">
              <a:buNone/>
            </a:pPr>
            <a:endParaRPr lang="en-GB" dirty="0"/>
          </a:p>
          <a:p>
            <a:pPr marL="0" indent="0">
              <a:buNone/>
            </a:pPr>
            <a:endParaRPr lang="en-GB" dirty="0"/>
          </a:p>
        </p:txBody>
      </p:sp>
      <p:pic>
        <p:nvPicPr>
          <p:cNvPr id="8" name="Picture 7">
            <a:extLst>
              <a:ext uri="{FF2B5EF4-FFF2-40B4-BE49-F238E27FC236}">
                <a16:creationId xmlns:a16="http://schemas.microsoft.com/office/drawing/2014/main" id="{381AC3AB-C05B-DCEA-43BC-C505F0A23255}"/>
              </a:ext>
            </a:extLst>
          </p:cNvPr>
          <p:cNvPicPr>
            <a:picLocks noChangeAspect="1"/>
          </p:cNvPicPr>
          <p:nvPr/>
        </p:nvPicPr>
        <p:blipFill>
          <a:blip r:embed="rId2"/>
          <a:stretch>
            <a:fillRect/>
          </a:stretch>
        </p:blipFill>
        <p:spPr>
          <a:xfrm>
            <a:off x="8210410" y="5091196"/>
            <a:ext cx="3745710" cy="1152525"/>
          </a:xfrm>
          <a:prstGeom prst="rect">
            <a:avLst/>
          </a:prstGeom>
        </p:spPr>
      </p:pic>
      <p:pic>
        <p:nvPicPr>
          <p:cNvPr id="5" name="Picture 4">
            <a:extLst>
              <a:ext uri="{FF2B5EF4-FFF2-40B4-BE49-F238E27FC236}">
                <a16:creationId xmlns:a16="http://schemas.microsoft.com/office/drawing/2014/main" id="{8C05DB27-5F24-001B-7334-0681CD10D6C9}"/>
              </a:ext>
            </a:extLst>
          </p:cNvPr>
          <p:cNvPicPr>
            <a:picLocks noChangeAspect="1"/>
          </p:cNvPicPr>
          <p:nvPr/>
        </p:nvPicPr>
        <p:blipFill>
          <a:blip r:embed="rId3"/>
          <a:stretch>
            <a:fillRect/>
          </a:stretch>
        </p:blipFill>
        <p:spPr>
          <a:xfrm>
            <a:off x="3367377" y="5091197"/>
            <a:ext cx="3962400" cy="1152525"/>
          </a:xfrm>
          <a:prstGeom prst="rect">
            <a:avLst/>
          </a:prstGeom>
        </p:spPr>
      </p:pic>
      <p:pic>
        <p:nvPicPr>
          <p:cNvPr id="7" name="Picture 6" descr="A blue and white logo&#10;&#10;Description automatically generated">
            <a:extLst>
              <a:ext uri="{FF2B5EF4-FFF2-40B4-BE49-F238E27FC236}">
                <a16:creationId xmlns:a16="http://schemas.microsoft.com/office/drawing/2014/main" id="{B8FD73B2-0D4C-A0B3-3A88-7F293E3956E6}"/>
              </a:ext>
            </a:extLst>
          </p:cNvPr>
          <p:cNvPicPr>
            <a:picLocks noChangeAspect="1"/>
          </p:cNvPicPr>
          <p:nvPr/>
        </p:nvPicPr>
        <p:blipFill>
          <a:blip r:embed="rId4"/>
          <a:stretch>
            <a:fillRect/>
          </a:stretch>
        </p:blipFill>
        <p:spPr>
          <a:xfrm>
            <a:off x="457200" y="1498697"/>
            <a:ext cx="2133600" cy="2143125"/>
          </a:xfrm>
          <a:prstGeom prst="rect">
            <a:avLst/>
          </a:prstGeom>
        </p:spPr>
      </p:pic>
    </p:spTree>
    <p:extLst>
      <p:ext uri="{BB962C8B-B14F-4D97-AF65-F5344CB8AC3E}">
        <p14:creationId xmlns:p14="http://schemas.microsoft.com/office/powerpoint/2010/main" val="114250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0CD8D9A-F15E-85F6-41E8-DCD194BA8058}"/>
              </a:ext>
            </a:extLst>
          </p:cNvPr>
          <p:cNvPicPr>
            <a:picLocks noChangeAspect="1"/>
          </p:cNvPicPr>
          <p:nvPr/>
        </p:nvPicPr>
        <p:blipFill>
          <a:blip r:embed="rId2"/>
          <a:stretch>
            <a:fillRect/>
          </a:stretch>
        </p:blipFill>
        <p:spPr>
          <a:xfrm>
            <a:off x="4042351" y="26415"/>
            <a:ext cx="4457700" cy="1146145"/>
          </a:xfrm>
          <a:prstGeom prst="rect">
            <a:avLst/>
          </a:prstGeom>
        </p:spPr>
      </p:pic>
      <p:pic>
        <p:nvPicPr>
          <p:cNvPr id="20" name="Picture 19">
            <a:extLst>
              <a:ext uri="{FF2B5EF4-FFF2-40B4-BE49-F238E27FC236}">
                <a16:creationId xmlns:a16="http://schemas.microsoft.com/office/drawing/2014/main" id="{BB364F7B-9B47-FACD-5AE6-34ECE7B46AEF}"/>
              </a:ext>
            </a:extLst>
          </p:cNvPr>
          <p:cNvPicPr>
            <a:picLocks noChangeAspect="1"/>
          </p:cNvPicPr>
          <p:nvPr/>
        </p:nvPicPr>
        <p:blipFill>
          <a:blip r:embed="rId3"/>
          <a:stretch>
            <a:fillRect/>
          </a:stretch>
        </p:blipFill>
        <p:spPr>
          <a:xfrm>
            <a:off x="27916" y="28410"/>
            <a:ext cx="3441596" cy="1933739"/>
          </a:xfrm>
          <a:prstGeom prst="rect">
            <a:avLst/>
          </a:prstGeom>
        </p:spPr>
      </p:pic>
      <p:sp>
        <p:nvSpPr>
          <p:cNvPr id="4" name="Text Placeholder 3">
            <a:extLst>
              <a:ext uri="{FF2B5EF4-FFF2-40B4-BE49-F238E27FC236}">
                <a16:creationId xmlns:a16="http://schemas.microsoft.com/office/drawing/2014/main" id="{CCE4C050-6ABF-C640-E7E9-5B6F44C5BE3F}"/>
              </a:ext>
            </a:extLst>
          </p:cNvPr>
          <p:cNvSpPr>
            <a:spLocks noGrp="1"/>
          </p:cNvSpPr>
          <p:nvPr>
            <p:ph type="body" sz="quarter" idx="17"/>
          </p:nvPr>
        </p:nvSpPr>
        <p:spPr>
          <a:xfrm>
            <a:off x="0" y="2374900"/>
            <a:ext cx="5965957" cy="3365500"/>
          </a:xfrm>
        </p:spPr>
        <p:txBody>
          <a:bodyPr>
            <a:normAutofit fontScale="25000" lnSpcReduction="20000"/>
          </a:bodyPr>
          <a:lstStyle/>
          <a:p>
            <a:pPr lvl="0"/>
            <a:endParaRPr lang="en-GB" noProof="0" dirty="0"/>
          </a:p>
          <a:p>
            <a:pPr marL="0" indent="0">
              <a:buNone/>
            </a:pPr>
            <a:r>
              <a:rPr lang="en-GB" sz="8000" b="1" noProof="0" dirty="0">
                <a:latin typeface="Arial" panose="020B0604020202020204" pitchFamily="34" charset="0"/>
                <a:cs typeface="Arial" panose="020B0604020202020204" pitchFamily="34" charset="0"/>
              </a:rPr>
              <a:t>Diagnosis /post diagnostic support</a:t>
            </a:r>
          </a:p>
          <a:p>
            <a:endParaRPr lang="en-GB" sz="3200" noProof="0" dirty="0"/>
          </a:p>
          <a:p>
            <a:endParaRPr lang="en-GB" sz="3200" noProof="0" dirty="0"/>
          </a:p>
          <a:p>
            <a:endParaRPr lang="en-GB" sz="3200" noProof="0" dirty="0"/>
          </a:p>
          <a:p>
            <a:endParaRPr lang="en-GB" sz="3200" noProof="0" dirty="0"/>
          </a:p>
          <a:p>
            <a:endParaRPr lang="en-GB" sz="3200" noProof="0" dirty="0"/>
          </a:p>
          <a:p>
            <a:endParaRPr lang="en-GB" sz="3200" noProof="0" dirty="0"/>
          </a:p>
          <a:p>
            <a:endParaRPr lang="en-GB" sz="4900" b="1" noProof="0" dirty="0">
              <a:latin typeface="Arial" panose="020B0604020202020204" pitchFamily="34" charset="0"/>
              <a:cs typeface="Arial" panose="020B0604020202020204" pitchFamily="34" charset="0"/>
            </a:endParaRPr>
          </a:p>
          <a:p>
            <a:endParaRPr lang="en-GB" sz="4900" b="1" dirty="0">
              <a:latin typeface="Arial" panose="020B0604020202020204" pitchFamily="34" charset="0"/>
              <a:cs typeface="Arial" panose="020B0604020202020204" pitchFamily="34" charset="0"/>
            </a:endParaRPr>
          </a:p>
          <a:p>
            <a:pPr marL="0" indent="0">
              <a:buNone/>
            </a:pPr>
            <a:r>
              <a:rPr lang="en-GB" sz="8000" b="1" noProof="0" dirty="0">
                <a:solidFill>
                  <a:schemeClr val="tx2">
                    <a:lumMod val="75000"/>
                    <a:lumOff val="25000"/>
                  </a:schemeClr>
                </a:solidFill>
                <a:latin typeface="Arial" panose="020B0604020202020204" pitchFamily="34" charset="0"/>
                <a:cs typeface="Arial" panose="020B0604020202020204" pitchFamily="34" charset="0"/>
              </a:rPr>
              <a:t>Falling between learning disability&amp; mental health services</a:t>
            </a:r>
          </a:p>
          <a:p>
            <a:pPr marL="0" lvl="0" indent="0">
              <a:buNone/>
            </a:pPr>
            <a:endParaRPr lang="en-GB" sz="8000" b="1" noProof="0" dirty="0">
              <a:latin typeface="Arial" panose="020B0604020202020204" pitchFamily="34" charset="0"/>
              <a:cs typeface="Arial" panose="020B0604020202020204" pitchFamily="34" charset="0"/>
            </a:endParaRPr>
          </a:p>
          <a:p>
            <a:pPr marL="0" lvl="0" indent="0">
              <a:buNone/>
            </a:pPr>
            <a:r>
              <a:rPr lang="en-GB" sz="8000" b="1" noProof="0" dirty="0">
                <a:latin typeface="Arial" panose="020B0604020202020204" pitchFamily="34" charset="0"/>
                <a:cs typeface="Arial" panose="020B0604020202020204" pitchFamily="34" charset="0"/>
              </a:rPr>
              <a:t>Autistic people who do not use words  and older family carers are often not heard</a:t>
            </a:r>
          </a:p>
          <a:p>
            <a:pPr lvl="0"/>
            <a:endParaRPr lang="en-GB" noProof="0" dirty="0"/>
          </a:p>
          <a:p>
            <a:endParaRPr lang="en-GB" dirty="0"/>
          </a:p>
        </p:txBody>
      </p:sp>
      <p:pic>
        <p:nvPicPr>
          <p:cNvPr id="10" name="Picture 9">
            <a:extLst>
              <a:ext uri="{FF2B5EF4-FFF2-40B4-BE49-F238E27FC236}">
                <a16:creationId xmlns:a16="http://schemas.microsoft.com/office/drawing/2014/main" id="{EEE3F0C7-8E13-8434-2FE6-59D1E03E2E07}"/>
              </a:ext>
            </a:extLst>
          </p:cNvPr>
          <p:cNvPicPr>
            <a:picLocks noChangeAspect="1"/>
          </p:cNvPicPr>
          <p:nvPr/>
        </p:nvPicPr>
        <p:blipFill>
          <a:blip r:embed="rId4"/>
          <a:stretch>
            <a:fillRect/>
          </a:stretch>
        </p:blipFill>
        <p:spPr>
          <a:xfrm>
            <a:off x="5470213" y="1271034"/>
            <a:ext cx="2955380" cy="3400915"/>
          </a:xfrm>
          <a:prstGeom prst="rect">
            <a:avLst/>
          </a:prstGeom>
        </p:spPr>
      </p:pic>
      <p:pic>
        <p:nvPicPr>
          <p:cNvPr id="16" name="Picture 15">
            <a:extLst>
              <a:ext uri="{FF2B5EF4-FFF2-40B4-BE49-F238E27FC236}">
                <a16:creationId xmlns:a16="http://schemas.microsoft.com/office/drawing/2014/main" id="{4FBF8A54-419C-55D7-EBDC-AA7DD5BDE9C3}"/>
              </a:ext>
            </a:extLst>
          </p:cNvPr>
          <p:cNvPicPr>
            <a:picLocks noChangeAspect="1"/>
          </p:cNvPicPr>
          <p:nvPr/>
        </p:nvPicPr>
        <p:blipFill>
          <a:blip r:embed="rId5"/>
          <a:stretch>
            <a:fillRect/>
          </a:stretch>
        </p:blipFill>
        <p:spPr>
          <a:xfrm>
            <a:off x="6947903" y="5493887"/>
            <a:ext cx="1626575" cy="1197865"/>
          </a:xfrm>
          <a:prstGeom prst="rect">
            <a:avLst/>
          </a:prstGeom>
        </p:spPr>
      </p:pic>
      <p:sp>
        <p:nvSpPr>
          <p:cNvPr id="18" name="TextBox 17">
            <a:extLst>
              <a:ext uri="{FF2B5EF4-FFF2-40B4-BE49-F238E27FC236}">
                <a16:creationId xmlns:a16="http://schemas.microsoft.com/office/drawing/2014/main" id="{417EB1DA-B69E-A945-694E-91F08FA49E55}"/>
              </a:ext>
            </a:extLst>
          </p:cNvPr>
          <p:cNvSpPr txBox="1"/>
          <p:nvPr/>
        </p:nvSpPr>
        <p:spPr>
          <a:xfrm rot="10800000" flipV="1">
            <a:off x="8715374" y="3784942"/>
            <a:ext cx="3429451" cy="2537554"/>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1" i="0" u="none" strike="noStrike" kern="1200" cap="none" spc="-20" normalizeH="0" baseline="0" noProof="0" dirty="0">
                <a:ln>
                  <a:noFill/>
                </a:ln>
                <a:solidFill>
                  <a:srgbClr val="4A41C5">
                    <a:lumMod val="75000"/>
                  </a:srgbClr>
                </a:solidFill>
                <a:effectLst/>
                <a:uLnTx/>
                <a:uFillTx/>
                <a:latin typeface="Avenir Next LT Pro"/>
                <a:ea typeface="+mn-ea"/>
                <a:cs typeface="+mn-cs"/>
              </a:rPr>
              <a:t>GP  Health checks are not uniformly available &amp; do not cover dentistry or mental health. Medical practitioners are not well informed about autism</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1800" b="1" i="0" u="none" strike="noStrike" kern="1200" cap="none" spc="-20" normalizeH="0" baseline="0" noProof="0" dirty="0">
              <a:ln>
                <a:noFill/>
              </a:ln>
              <a:solidFill>
                <a:srgbClr val="4A41C5">
                  <a:lumMod val="75000"/>
                </a:srgbClr>
              </a:solidFill>
              <a:effectLst/>
              <a:uLnTx/>
              <a:uFillTx/>
              <a:latin typeface="Avenir Next LT Pro"/>
              <a:ea typeface="+mn-ea"/>
              <a:cs typeface="+mn-cs"/>
            </a:endParaRPr>
          </a:p>
        </p:txBody>
      </p:sp>
      <p:pic>
        <p:nvPicPr>
          <p:cNvPr id="3" name="Picture 2">
            <a:extLst>
              <a:ext uri="{FF2B5EF4-FFF2-40B4-BE49-F238E27FC236}">
                <a16:creationId xmlns:a16="http://schemas.microsoft.com/office/drawing/2014/main" id="{D4E08496-9E10-1586-E79D-350398CE2226}"/>
              </a:ext>
            </a:extLst>
          </p:cNvPr>
          <p:cNvPicPr>
            <a:picLocks noChangeAspect="1"/>
          </p:cNvPicPr>
          <p:nvPr/>
        </p:nvPicPr>
        <p:blipFill>
          <a:blip r:embed="rId6"/>
          <a:stretch>
            <a:fillRect/>
          </a:stretch>
        </p:blipFill>
        <p:spPr>
          <a:xfrm>
            <a:off x="8574478" y="-19050"/>
            <a:ext cx="3617522" cy="2576976"/>
          </a:xfrm>
          <a:prstGeom prst="rect">
            <a:avLst/>
          </a:prstGeom>
        </p:spPr>
      </p:pic>
      <p:pic>
        <p:nvPicPr>
          <p:cNvPr id="2" name="Picture 1">
            <a:extLst>
              <a:ext uri="{FF2B5EF4-FFF2-40B4-BE49-F238E27FC236}">
                <a16:creationId xmlns:a16="http://schemas.microsoft.com/office/drawing/2014/main" id="{CFD25130-6463-96A6-D7B2-957B6AA8D178}"/>
              </a:ext>
            </a:extLst>
          </p:cNvPr>
          <p:cNvPicPr>
            <a:picLocks noChangeAspect="1"/>
          </p:cNvPicPr>
          <p:nvPr/>
        </p:nvPicPr>
        <p:blipFill>
          <a:blip r:embed="rId7"/>
          <a:stretch>
            <a:fillRect/>
          </a:stretch>
        </p:blipFill>
        <p:spPr>
          <a:xfrm>
            <a:off x="413757" y="2975008"/>
            <a:ext cx="3274377" cy="1841636"/>
          </a:xfrm>
          <a:prstGeom prst="rect">
            <a:avLst/>
          </a:prstGeom>
        </p:spPr>
      </p:pic>
    </p:spTree>
    <p:extLst>
      <p:ext uri="{BB962C8B-B14F-4D97-AF65-F5344CB8AC3E}">
        <p14:creationId xmlns:p14="http://schemas.microsoft.com/office/powerpoint/2010/main" val="94623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56BA-216F-1854-A2DF-EC670FE41405}"/>
              </a:ext>
            </a:extLst>
          </p:cNvPr>
          <p:cNvSpPr>
            <a:spLocks noGrp="1"/>
          </p:cNvSpPr>
          <p:nvPr>
            <p:ph type="title"/>
          </p:nvPr>
        </p:nvSpPr>
        <p:spPr/>
        <p:txBody>
          <a:bodyPr>
            <a:normAutofit/>
          </a:bodyPr>
          <a:lstStyle/>
          <a:p>
            <a:r>
              <a:rPr lang="en-GB" sz="3600" dirty="0"/>
              <a:t>A way forward </a:t>
            </a:r>
          </a:p>
        </p:txBody>
      </p:sp>
      <p:pic>
        <p:nvPicPr>
          <p:cNvPr id="7" name="Content Placeholder 6">
            <a:extLst>
              <a:ext uri="{FF2B5EF4-FFF2-40B4-BE49-F238E27FC236}">
                <a16:creationId xmlns:a16="http://schemas.microsoft.com/office/drawing/2014/main" id="{86B783F3-8C25-2C42-5CA7-2E7B67E47693}"/>
              </a:ext>
            </a:extLst>
          </p:cNvPr>
          <p:cNvPicPr>
            <a:picLocks noGrp="1" noChangeAspect="1"/>
          </p:cNvPicPr>
          <p:nvPr>
            <p:ph sz="quarter" idx="14"/>
          </p:nvPr>
        </p:nvPicPr>
        <p:blipFill>
          <a:blip r:embed="rId2"/>
          <a:stretch>
            <a:fillRect/>
          </a:stretch>
        </p:blipFill>
        <p:spPr>
          <a:xfrm>
            <a:off x="9189720" y="2737957"/>
            <a:ext cx="2852978" cy="4057650"/>
          </a:xfrm>
          <a:prstGeom prst="rect">
            <a:avLst/>
          </a:prstGeom>
        </p:spPr>
      </p:pic>
      <p:sp>
        <p:nvSpPr>
          <p:cNvPr id="5" name="Date Placeholder 4">
            <a:extLst>
              <a:ext uri="{FF2B5EF4-FFF2-40B4-BE49-F238E27FC236}">
                <a16:creationId xmlns:a16="http://schemas.microsoft.com/office/drawing/2014/main" id="{35CFB4B3-02C3-5343-5F8E-F7FB9C0F0798}"/>
              </a:ext>
            </a:extLst>
          </p:cNvPr>
          <p:cNvSpPr>
            <a:spLocks noGrp="1"/>
          </p:cNvSpPr>
          <p:nvPr>
            <p:ph type="dt" sz="half" idx="10"/>
          </p:nvPr>
        </p:nvSpPr>
        <p:spPr/>
        <p:txBody>
          <a:body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D2F6DF29-2239-6A26-628C-86ACB405D5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8100287A-7BDE-3B8A-6896-4ACB52FFA1FA}"/>
              </a:ext>
            </a:extLst>
          </p:cNvPr>
          <p:cNvSpPr txBox="1"/>
          <p:nvPr/>
        </p:nvSpPr>
        <p:spPr>
          <a:xfrm>
            <a:off x="1" y="1149534"/>
            <a:ext cx="8963126" cy="4898970"/>
          </a:xfrm>
          <a:prstGeom prst="rect">
            <a:avLst/>
          </a:prstGeom>
          <a:noFill/>
        </p:spPr>
        <p:txBody>
          <a:bodyPr wrap="square">
            <a:spAutoFit/>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400" b="1" i="0" u="none" strike="noStrike" kern="1200" cap="none" spc="-20" normalizeH="0" baseline="0" noProof="0" dirty="0">
                <a:ln>
                  <a:noFill/>
                </a:ln>
                <a:solidFill>
                  <a:prstClr val="black"/>
                </a:solidFill>
                <a:effectLst/>
                <a:uLnTx/>
                <a:uFillTx/>
                <a:latin typeface="Avenir Next LT Pro"/>
                <a:ea typeface="+mn-ea"/>
                <a:cs typeface="+mn-cs"/>
              </a:rPr>
              <a:t>Joined-up autism research would be useful as various funders  fund similar projects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GB" sz="2400" b="1" i="0" u="none" strike="noStrike" kern="1200" cap="none" spc="-20" normalizeH="0" baseline="0" noProof="0" dirty="0">
              <a:ln>
                <a:noFill/>
              </a:ln>
              <a:solidFill>
                <a:prstClr val="black"/>
              </a:solidFill>
              <a:effectLst/>
              <a:uLnTx/>
              <a:uFillTx/>
              <a:latin typeface="Avenir Next LT Pro"/>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400" b="1" i="0" u="none" strike="noStrike" kern="1200" cap="none" spc="-20" normalizeH="0" baseline="0" noProof="0" dirty="0">
                <a:ln>
                  <a:noFill/>
                </a:ln>
                <a:solidFill>
                  <a:srgbClr val="386ECE">
                    <a:lumMod val="75000"/>
                  </a:srgbClr>
                </a:solidFill>
                <a:effectLst/>
                <a:uLnTx/>
                <a:uFillTx/>
                <a:latin typeface="Avenir Next LT Pro"/>
                <a:ea typeface="+mn-ea"/>
                <a:cs typeface="+mn-cs"/>
              </a:rPr>
              <a:t>Real participation of autistic people in research which is informed by the priorities of autistic people </a:t>
            </a:r>
            <a:r>
              <a:rPr kumimoji="0" lang="en-GB" sz="1400" b="1" i="0" u="none" strike="noStrike" kern="1200" cap="none" spc="-20" normalizeH="0" baseline="0" noProof="0" dirty="0">
                <a:ln>
                  <a:noFill/>
                </a:ln>
                <a:solidFill>
                  <a:srgbClr val="386ECE">
                    <a:lumMod val="75000"/>
                  </a:srgbClr>
                </a:solidFill>
                <a:effectLst/>
                <a:uLnTx/>
                <a:uFillTx/>
                <a:latin typeface="Avenir Next LT Pro"/>
                <a:ea typeface="+mn-ea"/>
                <a:cs typeface="+mn-cs"/>
              </a:rPr>
              <a:t>(</a:t>
            </a:r>
            <a:r>
              <a:rPr lang="en-US" sz="1400" b="1" i="0" dirty="0">
                <a:solidFill>
                  <a:srgbClr val="222222"/>
                </a:solidFill>
                <a:effectLst/>
                <a:latin typeface="Arial" panose="020B0604020202020204" pitchFamily="34" charset="0"/>
                <a:cs typeface="Arial" panose="020B0604020202020204" pitchFamily="34" charset="0"/>
              </a:rPr>
              <a:t>Pellicano, et al 2014)</a:t>
            </a:r>
            <a:endParaRPr kumimoji="0" lang="en-GB" sz="1400" b="1" i="0" u="none" strike="noStrike" kern="1200" cap="none" spc="-20" normalizeH="0" baseline="0" noProof="0" dirty="0">
              <a:ln>
                <a:noFill/>
              </a:ln>
              <a:solidFill>
                <a:srgbClr val="386ECE">
                  <a:lumMod val="75000"/>
                </a:srgbClr>
              </a:solidFill>
              <a:effectLst/>
              <a:uLnTx/>
              <a:uFillTx/>
              <a:latin typeface="Avenir Next LT Pro"/>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GB" sz="2400" b="1" i="0" u="none" strike="noStrike" kern="1200" cap="none" spc="-20" normalizeH="0" baseline="0" noProof="0" dirty="0">
              <a:ln>
                <a:noFill/>
              </a:ln>
              <a:solidFill>
                <a:srgbClr val="386ECE">
                  <a:lumMod val="75000"/>
                </a:srgbClr>
              </a:solidFill>
              <a:effectLst/>
              <a:uLnTx/>
              <a:uFillTx/>
              <a:latin typeface="Avenir Next LT Pro"/>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400" b="1" i="0" u="none" strike="noStrike" kern="1200" cap="none" spc="-20" normalizeH="0" baseline="0" noProof="0" dirty="0">
                <a:ln>
                  <a:noFill/>
                </a:ln>
                <a:solidFill>
                  <a:prstClr val="black"/>
                </a:solidFill>
                <a:effectLst/>
                <a:uLnTx/>
                <a:uFillTx/>
                <a:latin typeface="Avenir Next LT Pro"/>
                <a:ea typeface="+mn-ea"/>
                <a:cs typeface="+mn-cs"/>
              </a:rPr>
              <a:t>Autistic researchers would benefit from stable employment contracts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GB" sz="2400" b="1" i="0" u="none" strike="noStrike" kern="1200" cap="none" spc="-20" normalizeH="0" baseline="0" noProof="0" dirty="0">
              <a:ln>
                <a:noFill/>
              </a:ln>
              <a:solidFill>
                <a:prstClr val="black"/>
              </a:solidFill>
              <a:effectLst/>
              <a:uLnTx/>
              <a:uFillTx/>
              <a:latin typeface="Avenir Next LT Pro"/>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400" b="1" i="0" u="none" strike="noStrike" kern="1200" cap="none" spc="-20" normalizeH="0" baseline="0" noProof="0" dirty="0">
                <a:ln>
                  <a:noFill/>
                </a:ln>
                <a:solidFill>
                  <a:srgbClr val="386ECE">
                    <a:lumMod val="75000"/>
                  </a:srgbClr>
                </a:solidFill>
                <a:effectLst/>
                <a:uLnTx/>
                <a:uFillTx/>
                <a:latin typeface="Avenir Next LT Pro"/>
                <a:ea typeface="+mn-ea"/>
                <a:cs typeface="+mn-cs"/>
              </a:rPr>
              <a:t>Support for organisations such as PARC</a:t>
            </a:r>
          </a:p>
        </p:txBody>
      </p:sp>
      <p:pic>
        <p:nvPicPr>
          <p:cNvPr id="3" name="Picture 2">
            <a:extLst>
              <a:ext uri="{FF2B5EF4-FFF2-40B4-BE49-F238E27FC236}">
                <a16:creationId xmlns:a16="http://schemas.microsoft.com/office/drawing/2014/main" id="{FBF9CBF5-557E-F166-A28E-6EC32167AFC2}"/>
              </a:ext>
            </a:extLst>
          </p:cNvPr>
          <p:cNvPicPr>
            <a:picLocks noChangeAspect="1"/>
          </p:cNvPicPr>
          <p:nvPr/>
        </p:nvPicPr>
        <p:blipFill>
          <a:blip r:embed="rId3"/>
          <a:stretch>
            <a:fillRect/>
          </a:stretch>
        </p:blipFill>
        <p:spPr>
          <a:xfrm>
            <a:off x="8377239" y="1"/>
            <a:ext cx="3814761" cy="2543174"/>
          </a:xfrm>
          <a:prstGeom prst="rect">
            <a:avLst/>
          </a:prstGeom>
        </p:spPr>
      </p:pic>
      <p:pic>
        <p:nvPicPr>
          <p:cNvPr id="4" name="Picture 3">
            <a:extLst>
              <a:ext uri="{FF2B5EF4-FFF2-40B4-BE49-F238E27FC236}">
                <a16:creationId xmlns:a16="http://schemas.microsoft.com/office/drawing/2014/main" id="{9EFB93CF-C0BA-B782-A8E7-504F5860718A}"/>
              </a:ext>
            </a:extLst>
          </p:cNvPr>
          <p:cNvPicPr>
            <a:picLocks noChangeAspect="1"/>
          </p:cNvPicPr>
          <p:nvPr/>
        </p:nvPicPr>
        <p:blipFill>
          <a:blip r:embed="rId4"/>
          <a:stretch>
            <a:fillRect/>
          </a:stretch>
        </p:blipFill>
        <p:spPr>
          <a:xfrm>
            <a:off x="6746681" y="4577080"/>
            <a:ext cx="2133600" cy="2143125"/>
          </a:xfrm>
          <a:prstGeom prst="rect">
            <a:avLst/>
          </a:prstGeom>
        </p:spPr>
      </p:pic>
    </p:spTree>
    <p:extLst>
      <p:ext uri="{BB962C8B-B14F-4D97-AF65-F5344CB8AC3E}">
        <p14:creationId xmlns:p14="http://schemas.microsoft.com/office/powerpoint/2010/main" val="2858996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9430-DDA0-8302-6D93-A661E119084E}"/>
              </a:ext>
            </a:extLst>
          </p:cNvPr>
          <p:cNvSpPr>
            <a:spLocks noGrp="1"/>
          </p:cNvSpPr>
          <p:nvPr>
            <p:ph type="title"/>
          </p:nvPr>
        </p:nvSpPr>
        <p:spPr>
          <a:xfrm>
            <a:off x="1002983" y="194783"/>
            <a:ext cx="9421177" cy="1014585"/>
          </a:xfrm>
        </p:spPr>
        <p:txBody>
          <a:bodyPr>
            <a:noAutofit/>
          </a:bodyPr>
          <a:lstStyle/>
          <a:p>
            <a:r>
              <a:rPr lang="en-GB" sz="2400" b="1" kern="100" dirty="0">
                <a:effectLst/>
                <a:latin typeface="Arial" panose="020B0604020202020204" pitchFamily="34" charset="0"/>
                <a:ea typeface="Calibri" panose="020F0502020204030204" pitchFamily="34" charset="0"/>
                <a:cs typeface="Times New Roman" panose="02020603050405020304" pitchFamily="18" charset="0"/>
              </a:rPr>
              <a:t>Sample Publications (co-authored with autistic researchers and-or focussing on employment in academia)</a:t>
            </a:r>
            <a:br>
              <a:rPr lang="en-GB"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2400" dirty="0"/>
          </a:p>
        </p:txBody>
      </p:sp>
      <p:sp>
        <p:nvSpPr>
          <p:cNvPr id="3" name="Content Placeholder 2">
            <a:extLst>
              <a:ext uri="{FF2B5EF4-FFF2-40B4-BE49-F238E27FC236}">
                <a16:creationId xmlns:a16="http://schemas.microsoft.com/office/drawing/2014/main" id="{1E1A6F05-E1DE-B232-69A3-412ABD14A348}"/>
              </a:ext>
            </a:extLst>
          </p:cNvPr>
          <p:cNvSpPr>
            <a:spLocks noGrp="1"/>
          </p:cNvSpPr>
          <p:nvPr>
            <p:ph sz="quarter" idx="14"/>
          </p:nvPr>
        </p:nvSpPr>
        <p:spPr>
          <a:xfrm>
            <a:off x="201168" y="1695450"/>
            <a:ext cx="11795759" cy="4314825"/>
          </a:xfrm>
        </p:spPr>
        <p:txBody>
          <a:bodyPr>
            <a:normAutofit fontScale="85000" lnSpcReduction="10000"/>
          </a:bodyPr>
          <a:lstStyle/>
          <a:p>
            <a:pPr>
              <a:lnSpc>
                <a:spcPct val="107000"/>
              </a:lnSpc>
              <a:spcAft>
                <a:spcPts val="800"/>
              </a:spcAft>
            </a:pPr>
            <a:r>
              <a:rPr lang="en-GB" sz="1800" u="sng" kern="0" dirty="0">
                <a:solidFill>
                  <a:srgbClr val="B62E5F"/>
                </a:solidFill>
                <a:effectLst/>
                <a:latin typeface="Arial" panose="020B0604020202020204" pitchFamily="34" charset="0"/>
                <a:ea typeface="Times New Roman" panose="02020603050405020304" pitchFamily="18" charset="0"/>
                <a:cs typeface="Times New Roman" panose="02020603050405020304" pitchFamily="18" charset="0"/>
                <a:hlinkClick r:id="rId2"/>
              </a:rPr>
              <a:t>Human Rights: The Right to Work in Academia</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Birchall, D. and Martin, N. (2023). Human Rights: The Right to Work in Academia. </a:t>
            </a:r>
            <a:r>
              <a:rPr lang="en-GB" sz="18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Journal of Inclusive Practice in Further and Higher Education.</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15 (1), pp. 75-101.</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dirty="0">
                <a:solidFill>
                  <a:srgbClr val="B62E5F"/>
                </a:solidFill>
                <a:effectLst/>
                <a:latin typeface="Arial" panose="020B0604020202020204" pitchFamily="34" charset="0"/>
                <a:ea typeface="Times New Roman" panose="02020603050405020304" pitchFamily="18" charset="0"/>
                <a:cs typeface="Times New Roman" panose="02020603050405020304" pitchFamily="18" charset="0"/>
                <a:hlinkClick r:id="rId3"/>
              </a:rPr>
              <a:t>Healthcare Barriers, Health Outcomes, and Annual Health Checks for Autistic Adults: A Cross-Sectional Study of General Practitioners’ Knowledge, Attitudes and Practices</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Chown et al (2022). Healthcare Barriers, Health Outcomes, and Annual Health Checks for Autistic Adults: A Cross-Sectional Study of General Practitioners’ Knowledge, Attitudes and Practices. </a:t>
            </a:r>
            <a:r>
              <a:rPr lang="en-GB" sz="18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Canadian Journal of Educational and Social Studies.</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 (4), pp. 179-199. https://doi.org/10.53103/cjess.v2i4.57</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dirty="0">
                <a:solidFill>
                  <a:srgbClr val="B62E5F"/>
                </a:solidFill>
                <a:effectLst/>
                <a:latin typeface="Arial" panose="020B0604020202020204" pitchFamily="34" charset="0"/>
                <a:ea typeface="Times New Roman" panose="02020603050405020304" pitchFamily="18" charset="0"/>
                <a:cs typeface="Times New Roman" panose="02020603050405020304" pitchFamily="18" charset="0"/>
                <a:hlinkClick r:id="rId4"/>
              </a:rPr>
              <a:t>General Practitioner Autism Training and Mandatory Medical Training: A Cross-Sectional Study of GPs’ Knowledge, Attitudes and Practices</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Chown, N et al (2023). General Practitioner Autism Training and Mandatory Medical Training: A Cross-Sectional Study of GPs’ Knowledge, Attitudes and Practices. </a:t>
            </a:r>
            <a:r>
              <a:rPr lang="en-GB" sz="18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Canadian Journal of Educational and Social Studies.</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 (1), pp. 1-16. https://doi.org/10.53103/cjess.v3i1.99</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7F84C056-1362-48B5-A510-C0A21C91EE6C}"/>
              </a:ext>
            </a:extLst>
          </p:cNvPr>
          <p:cNvSpPr>
            <a:spLocks noGrp="1"/>
          </p:cNvSpPr>
          <p:nvPr>
            <p:ph type="ftr" sz="quarter" idx="11"/>
          </p:nvPr>
        </p:nvSpPr>
        <p:spPr/>
        <p:txBody>
          <a:bodyPr/>
          <a:lstStyle/>
          <a:p>
            <a:r>
              <a:rPr lang="en-US" dirty="0">
                <a:solidFill>
                  <a:prstClr val="black"/>
                </a:solidFill>
              </a:rPr>
              <a:t>Presentation title</a:t>
            </a:r>
          </a:p>
        </p:txBody>
      </p:sp>
      <p:sp>
        <p:nvSpPr>
          <p:cNvPr id="5" name="Date Placeholder 4">
            <a:extLst>
              <a:ext uri="{FF2B5EF4-FFF2-40B4-BE49-F238E27FC236}">
                <a16:creationId xmlns:a16="http://schemas.microsoft.com/office/drawing/2014/main" id="{F2168037-B564-61E5-3F8B-9844E7301A01}"/>
              </a:ext>
            </a:extLst>
          </p:cNvPr>
          <p:cNvSpPr>
            <a:spLocks noGrp="1"/>
          </p:cNvSpPr>
          <p:nvPr>
            <p:ph type="dt" sz="half" idx="10"/>
          </p:nvPr>
        </p:nvSpPr>
        <p:spPr/>
        <p:txBody>
          <a:body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242F5CDD-E2EA-6998-4BCC-EC87B07F2F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6306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55">
            <a:extLst>
              <a:ext uri="{FF2B5EF4-FFF2-40B4-BE49-F238E27FC236}">
                <a16:creationId xmlns:a16="http://schemas.microsoft.com/office/drawing/2014/main" id="{B7115CB4-ACCE-4886-8C3F-3DA012BC8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609600" y="590108"/>
            <a:ext cx="7657215" cy="1531087"/>
          </a:xfrm>
        </p:spPr>
        <p:txBody>
          <a:bodyPr vert="horz" lIns="91440" tIns="45720" rIns="91440" bIns="45720" rtlCol="0" anchor="b">
            <a:normAutofit/>
          </a:bodyPr>
          <a:lstStyle/>
          <a:p>
            <a:r>
              <a:rPr lang="en-US" spc="-40" dirty="0">
                <a:solidFill>
                  <a:schemeClr val="accent1"/>
                </a:solidFill>
              </a:rPr>
              <a:t>CADS</a:t>
            </a:r>
          </a:p>
        </p:txBody>
      </p:sp>
      <p:pic>
        <p:nvPicPr>
          <p:cNvPr id="2" name="Picture 1">
            <a:extLst>
              <a:ext uri="{FF2B5EF4-FFF2-40B4-BE49-F238E27FC236}">
                <a16:creationId xmlns:a16="http://schemas.microsoft.com/office/drawing/2014/main" id="{0AC17153-E1AE-CA91-93FE-7EFDD18B88C4}"/>
              </a:ext>
            </a:extLst>
          </p:cNvPr>
          <p:cNvPicPr>
            <a:picLocks noChangeAspect="1"/>
          </p:cNvPicPr>
          <p:nvPr/>
        </p:nvPicPr>
        <p:blipFill rotWithShape="1">
          <a:blip r:embed="rId3"/>
          <a:srcRect r="-2" b="3345"/>
          <a:stretch/>
        </p:blipFill>
        <p:spPr>
          <a:xfrm>
            <a:off x="8705407" y="3857438"/>
            <a:ext cx="3048000" cy="1707669"/>
          </a:xfrm>
          <a:prstGeom prst="rect">
            <a:avLst/>
          </a:prstGeom>
        </p:spPr>
      </p:pic>
      <p:graphicFrame>
        <p:nvGraphicFramePr>
          <p:cNvPr id="58" name="Text Placeholder 17">
            <a:extLst>
              <a:ext uri="{FF2B5EF4-FFF2-40B4-BE49-F238E27FC236}">
                <a16:creationId xmlns:a16="http://schemas.microsoft.com/office/drawing/2014/main" id="{4E254FFE-0CE9-9409-88BB-7DDA1326B07A}"/>
              </a:ext>
            </a:extLst>
          </p:cNvPr>
          <p:cNvGraphicFramePr/>
          <p:nvPr>
            <p:extLst>
              <p:ext uri="{D42A27DB-BD31-4B8C-83A1-F6EECF244321}">
                <p14:modId xmlns:p14="http://schemas.microsoft.com/office/powerpoint/2010/main" val="3407443094"/>
              </p:ext>
            </p:extLst>
          </p:nvPr>
        </p:nvGraphicFramePr>
        <p:xfrm>
          <a:off x="225619" y="2361537"/>
          <a:ext cx="7657216" cy="4142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Placeholder 7">
            <a:extLst>
              <a:ext uri="{FF2B5EF4-FFF2-40B4-BE49-F238E27FC236}">
                <a16:creationId xmlns:a16="http://schemas.microsoft.com/office/drawing/2014/main" id="{67B54330-EE6B-D4EF-2E98-63E234B4C17C}"/>
              </a:ext>
            </a:extLst>
          </p:cNvPr>
          <p:cNvPicPr>
            <a:picLocks noGrp="1" noChangeAspect="1"/>
          </p:cNvPicPr>
          <p:nvPr>
            <p:ph type="pic" sz="quarter" idx="14"/>
          </p:nvPr>
        </p:nvPicPr>
        <p:blipFill>
          <a:blip r:embed="rId9"/>
          <a:srcRect t="7944" b="7944"/>
          <a:stretch>
            <a:fillRect/>
          </a:stretch>
        </p:blipFill>
        <p:spPr>
          <a:xfrm>
            <a:off x="9444516" y="-45720"/>
            <a:ext cx="2631249" cy="2213201"/>
          </a:xfrm>
          <a:prstGeom prst="rect">
            <a:avLst/>
          </a:prstGeom>
        </p:spPr>
      </p:pic>
      <p:pic>
        <p:nvPicPr>
          <p:cNvPr id="11" name="Picture 10">
            <a:extLst>
              <a:ext uri="{FF2B5EF4-FFF2-40B4-BE49-F238E27FC236}">
                <a16:creationId xmlns:a16="http://schemas.microsoft.com/office/drawing/2014/main" id="{928046E9-4504-AE81-FE15-54377480A2BE}"/>
              </a:ext>
            </a:extLst>
          </p:cNvPr>
          <p:cNvPicPr>
            <a:picLocks noChangeAspect="1"/>
          </p:cNvPicPr>
          <p:nvPr/>
        </p:nvPicPr>
        <p:blipFill>
          <a:blip r:embed="rId10"/>
          <a:stretch>
            <a:fillRect/>
          </a:stretch>
        </p:blipFill>
        <p:spPr>
          <a:xfrm>
            <a:off x="5233690" y="-20856"/>
            <a:ext cx="2052958" cy="2163471"/>
          </a:xfrm>
          <a:prstGeom prst="rect">
            <a:avLst/>
          </a:prstGeom>
        </p:spPr>
      </p:pic>
      <p:pic>
        <p:nvPicPr>
          <p:cNvPr id="12" name="Picture 11">
            <a:extLst>
              <a:ext uri="{FF2B5EF4-FFF2-40B4-BE49-F238E27FC236}">
                <a16:creationId xmlns:a16="http://schemas.microsoft.com/office/drawing/2014/main" id="{E66B0D80-D9D2-2D8C-453A-0F8EF2559E2B}"/>
              </a:ext>
            </a:extLst>
          </p:cNvPr>
          <p:cNvPicPr>
            <a:picLocks noChangeAspect="1"/>
          </p:cNvPicPr>
          <p:nvPr/>
        </p:nvPicPr>
        <p:blipFill>
          <a:blip r:embed="rId11"/>
          <a:stretch>
            <a:fillRect/>
          </a:stretch>
        </p:blipFill>
        <p:spPr>
          <a:xfrm>
            <a:off x="7249635" y="-45720"/>
            <a:ext cx="2194881" cy="2251890"/>
          </a:xfrm>
          <a:prstGeom prst="rect">
            <a:avLst/>
          </a:prstGeom>
        </p:spPr>
      </p:pic>
      <p:sp>
        <p:nvSpPr>
          <p:cNvPr id="14" name="Picture Placeholder 13">
            <a:extLst>
              <a:ext uri="{FF2B5EF4-FFF2-40B4-BE49-F238E27FC236}">
                <a16:creationId xmlns:a16="http://schemas.microsoft.com/office/drawing/2014/main" id="{94423FBA-564D-4F9A-CC56-0861A217E359}"/>
              </a:ext>
            </a:extLst>
          </p:cNvPr>
          <p:cNvSpPr>
            <a:spLocks noGrp="1"/>
          </p:cNvSpPr>
          <p:nvPr>
            <p:ph type="pic" sz="quarter" idx="13"/>
          </p:nvPr>
        </p:nvSpPr>
        <p:spPr>
          <a:xfrm>
            <a:off x="8037165" y="2623930"/>
            <a:ext cx="4038600" cy="3429000"/>
          </a:xfrm>
        </p:spPr>
        <p:txBody>
          <a:bodyPr/>
          <a:lstStyle/>
          <a:p>
            <a:endParaRPr lang="en-GB" dirty="0"/>
          </a:p>
        </p:txBody>
      </p:sp>
      <p:pic>
        <p:nvPicPr>
          <p:cNvPr id="16" name="Picture 15">
            <a:extLst>
              <a:ext uri="{FF2B5EF4-FFF2-40B4-BE49-F238E27FC236}">
                <a16:creationId xmlns:a16="http://schemas.microsoft.com/office/drawing/2014/main" id="{F9D39E04-06CB-A892-171C-E5F307EE1C3B}"/>
              </a:ext>
            </a:extLst>
          </p:cNvPr>
          <p:cNvPicPr>
            <a:picLocks noChangeAspect="1"/>
          </p:cNvPicPr>
          <p:nvPr/>
        </p:nvPicPr>
        <p:blipFill>
          <a:blip r:embed="rId12"/>
          <a:stretch>
            <a:fillRect/>
          </a:stretch>
        </p:blipFill>
        <p:spPr>
          <a:xfrm>
            <a:off x="3109616" y="-32168"/>
            <a:ext cx="2124074" cy="2238338"/>
          </a:xfrm>
          <a:prstGeom prst="rect">
            <a:avLst/>
          </a:prstGeom>
        </p:spPr>
      </p:pic>
    </p:spTree>
    <p:extLst>
      <p:ext uri="{BB962C8B-B14F-4D97-AF65-F5344CB8AC3E}">
        <p14:creationId xmlns:p14="http://schemas.microsoft.com/office/powerpoint/2010/main" val="210634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CA5708-836E-D083-928B-EBB4C975D76B}"/>
              </a:ext>
            </a:extLst>
          </p:cNvPr>
          <p:cNvSpPr>
            <a:spLocks noGrp="1"/>
          </p:cNvSpPr>
          <p:nvPr>
            <p:ph sz="quarter" idx="14"/>
          </p:nvPr>
        </p:nvSpPr>
        <p:spPr>
          <a:xfrm>
            <a:off x="0" y="1"/>
            <a:ext cx="12192000" cy="6858000"/>
          </a:xfrm>
        </p:spPr>
        <p:txBody>
          <a:bodyPr>
            <a:noAutofit/>
          </a:bodyPr>
          <a:lstStyle/>
          <a:p>
            <a:endParaRPr lang="en-GB" sz="1400" b="1" dirty="0"/>
          </a:p>
        </p:txBody>
      </p:sp>
      <p:sp>
        <p:nvSpPr>
          <p:cNvPr id="4" name="TextBox 3">
            <a:extLst>
              <a:ext uri="{FF2B5EF4-FFF2-40B4-BE49-F238E27FC236}">
                <a16:creationId xmlns:a16="http://schemas.microsoft.com/office/drawing/2014/main" id="{5F2F8473-BC47-A5CF-9C9C-E899CB9DE816}"/>
              </a:ext>
            </a:extLst>
          </p:cNvPr>
          <p:cNvSpPr txBox="1"/>
          <p:nvPr/>
        </p:nvSpPr>
        <p:spPr>
          <a:xfrm>
            <a:off x="-1" y="445273"/>
            <a:ext cx="11942859" cy="5731121"/>
          </a:xfrm>
          <a:prstGeom prst="rect">
            <a:avLst/>
          </a:prstGeom>
          <a:noFill/>
        </p:spPr>
        <p:txBody>
          <a:bodyPr wrap="square">
            <a:spAutoFit/>
          </a:bodyPr>
          <a:lstStyle/>
          <a:p>
            <a:pPr>
              <a:lnSpc>
                <a:spcPct val="107000"/>
              </a:lnSpc>
              <a:spcAft>
                <a:spcPts val="800"/>
              </a:spcAft>
            </a:pPr>
            <a:r>
              <a:rPr lang="en-GB" sz="1800" u="sng" kern="0" dirty="0">
                <a:solidFill>
                  <a:srgbClr val="B62E5F"/>
                </a:solidFill>
                <a:effectLst/>
                <a:latin typeface="Arial" panose="020B0604020202020204" pitchFamily="34" charset="0"/>
                <a:ea typeface="Times New Roman" panose="02020603050405020304" pitchFamily="18" charset="0"/>
                <a:cs typeface="Times New Roman" panose="02020603050405020304" pitchFamily="18" charset="0"/>
                <a:hlinkClick r:id="rId2"/>
              </a:rPr>
              <a:t>A Practical Response to Ableism in Leadership in UK Higher Education</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Martin, N. (2019). A Practical Response to Ableism in Leadership in UK Higher Education. in: Brown, N. and Leigh, J. (ed.) Ableism in Academia UCL Press.</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dirty="0">
                <a:solidFill>
                  <a:srgbClr val="B62E5F"/>
                </a:solidFill>
                <a:effectLst/>
                <a:latin typeface="Arial" panose="020B0604020202020204" pitchFamily="34" charset="0"/>
                <a:ea typeface="Times New Roman" panose="02020603050405020304" pitchFamily="18" charset="0"/>
                <a:cs typeface="Times New Roman" panose="02020603050405020304" pitchFamily="18" charset="0"/>
                <a:hlinkClick r:id="rId3"/>
              </a:rPr>
              <a:t>University through the eyes of autistic students and staff</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Martin, N. (2020). University through the eyes of autistic students and staff. in: Milton, D. (ed.) Neurodiversity Reader</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dirty="0">
                <a:solidFill>
                  <a:srgbClr val="B62E5F"/>
                </a:solidFill>
                <a:effectLst/>
                <a:latin typeface="Arial" panose="020B0604020202020204" pitchFamily="34" charset="0"/>
                <a:ea typeface="Times New Roman" panose="02020603050405020304" pitchFamily="18" charset="0"/>
                <a:cs typeface="Times New Roman" panose="02020603050405020304" pitchFamily="18" charset="0"/>
                <a:hlinkClick r:id="rId4"/>
              </a:rPr>
              <a:t>Perspectives on UK university employment from autistic researchers and lecturers</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Martin, N. (2020). Perspectives on UK university employment from autistic researchers and lecturers. </a:t>
            </a:r>
            <a:r>
              <a:rPr lang="en-GB" sz="18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Disability &amp; Society.</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36 (9), pp. 1510-1531. https://doi.org/10.1080/09687599.2020.1802579</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dirty="0">
                <a:solidFill>
                  <a:srgbClr val="B62E5F"/>
                </a:solidFill>
                <a:effectLst/>
                <a:latin typeface="Arial" panose="020B0604020202020204" pitchFamily="34" charset="0"/>
                <a:ea typeface="Times New Roman" panose="02020603050405020304" pitchFamily="18" charset="0"/>
                <a:cs typeface="Times New Roman" panose="02020603050405020304" pitchFamily="18" charset="0"/>
                <a:hlinkClick r:id="rId5"/>
              </a:rPr>
              <a:t>Practical Scholarship: Optimising Beneficial Research Collaborations Between Autistic Scholars, Professional Services Staff and ‘Typical Academics’ in UK Universities</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Martin, N. (2020). Practical Scholarship: Optimising Beneficial Research Collaborations Between Autistic Scholars, Professional Services Staff and ‘Typical Academics’ in UK Universities. in: Chown, N. (ed.) Neurodiversity: A New Critical Paradigm Routledge.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5968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CA5708-836E-D083-928B-EBB4C975D76B}"/>
              </a:ext>
            </a:extLst>
          </p:cNvPr>
          <p:cNvSpPr>
            <a:spLocks noGrp="1"/>
          </p:cNvSpPr>
          <p:nvPr>
            <p:ph sz="quarter" idx="14"/>
          </p:nvPr>
        </p:nvSpPr>
        <p:spPr>
          <a:xfrm>
            <a:off x="0" y="636103"/>
            <a:ext cx="12192000" cy="6221897"/>
          </a:xfrm>
        </p:spPr>
        <p:txBody>
          <a:bodyPr>
            <a:noAutofit/>
          </a:bodyPr>
          <a:lstStyle/>
          <a:p>
            <a:pPr>
              <a:lnSpc>
                <a:spcPct val="107000"/>
              </a:lnSpc>
              <a:spcAft>
                <a:spcPts val="800"/>
              </a:spcAft>
            </a:pPr>
            <a:r>
              <a:rPr lang="en-GB" sz="2000" u="sng" kern="0" dirty="0">
                <a:solidFill>
                  <a:srgbClr val="B62E5F"/>
                </a:solidFill>
                <a:effectLst/>
                <a:latin typeface="Arial" panose="020B0604020202020204" pitchFamily="34" charset="0"/>
                <a:ea typeface="Times New Roman" panose="02020603050405020304" pitchFamily="18" charset="0"/>
                <a:cs typeface="Times New Roman" panose="02020603050405020304" pitchFamily="18" charset="0"/>
                <a:hlinkClick r:id="rId2"/>
              </a:rPr>
              <a:t>A critical reflection on the development of the Participatory Autism Research Collective (PARC)</a:t>
            </a:r>
            <a:br>
              <a:rPr lang="en-GB"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Milton, D, Ridout, S, Kourti, M, Loomes, G and Martin, N (2019). A critical reflection on the development of the Participatory Autism Research Collective (PARC). </a:t>
            </a:r>
            <a:r>
              <a:rPr lang="en-GB" sz="20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Tizard Learning Disability Review.</a:t>
            </a:r>
            <a:r>
              <a:rPr lang="en-GB"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https://doi.org/10.1108/TLDR-09-2018-0029</a:t>
            </a:r>
          </a:p>
          <a:p>
            <a:pPr>
              <a:lnSpc>
                <a:spcPct val="107000"/>
              </a:lnSpc>
              <a:spcAft>
                <a:spcPts val="800"/>
              </a:spcAft>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u="sng" kern="0" dirty="0">
                <a:solidFill>
                  <a:srgbClr val="B62E5F"/>
                </a:solidFill>
                <a:effectLst/>
                <a:latin typeface="Arial" panose="020B0604020202020204" pitchFamily="34" charset="0"/>
                <a:ea typeface="Times New Roman" panose="02020603050405020304" pitchFamily="18" charset="0"/>
                <a:cs typeface="Times New Roman" panose="02020603050405020304" pitchFamily="18" charset="0"/>
                <a:hlinkClick r:id="rId3"/>
              </a:rPr>
              <a:t>Identifying and Addressing Barriers to Employment of Autistic Adults</a:t>
            </a:r>
            <a:br>
              <a:rPr lang="en-GB"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Martin, N, Barnham, C and Krupa, J (2019). Identifying and Addressing Barriers to Employment of Autistic Adults. </a:t>
            </a:r>
            <a:r>
              <a:rPr lang="en-GB" sz="20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Journal of Inclusive Practice in Further and Higher Education.</a:t>
            </a:r>
            <a:r>
              <a:rPr lang="en-GB"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 (1), pp. 56-77.</a:t>
            </a:r>
          </a:p>
          <a:p>
            <a:pPr>
              <a:lnSpc>
                <a:spcPct val="107000"/>
              </a:lnSpc>
              <a:spcAft>
                <a:spcPts val="800"/>
              </a:spcAft>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u="sng" kern="0" dirty="0">
                <a:solidFill>
                  <a:srgbClr val="B62E5F"/>
                </a:solidFill>
                <a:effectLst/>
                <a:latin typeface="Arial" panose="020B0604020202020204" pitchFamily="34" charset="0"/>
                <a:ea typeface="Times New Roman" panose="02020603050405020304" pitchFamily="18" charset="0"/>
                <a:cs typeface="Times New Roman" panose="02020603050405020304" pitchFamily="18" charset="0"/>
                <a:hlinkClick r:id="rId4"/>
              </a:rPr>
              <a:t>Does 'mentoring’ offer effective support to autistic adults?: a mixed methods pilot study</a:t>
            </a:r>
            <a:br>
              <a:rPr lang="en-GB"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Martin, N, Milton, D, Sims, T, Dawkins, G, Baron-Cohen, S and Mills, R (2017). Does 'mentoring’ offer effective support to autistic adults? a mixed methods pilot study. </a:t>
            </a:r>
            <a:r>
              <a:rPr lang="en-GB" sz="20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Advances in Autism.</a:t>
            </a:r>
            <a:r>
              <a:rPr lang="en-GB"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 (4). https://doi.org/10.1108/AIA-06-2017-0013</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b="1" dirty="0"/>
          </a:p>
        </p:txBody>
      </p:sp>
    </p:spTree>
    <p:extLst>
      <p:ext uri="{BB962C8B-B14F-4D97-AF65-F5344CB8AC3E}">
        <p14:creationId xmlns:p14="http://schemas.microsoft.com/office/powerpoint/2010/main" val="2471058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CA5708-836E-D083-928B-EBB4C975D76B}"/>
              </a:ext>
            </a:extLst>
          </p:cNvPr>
          <p:cNvSpPr>
            <a:spLocks noGrp="1"/>
          </p:cNvSpPr>
          <p:nvPr>
            <p:ph sz="quarter" idx="14"/>
          </p:nvPr>
        </p:nvSpPr>
        <p:spPr>
          <a:xfrm>
            <a:off x="0" y="572493"/>
            <a:ext cx="12192000" cy="6285507"/>
          </a:xfrm>
        </p:spPr>
        <p:txBody>
          <a:bodyPr>
            <a:noAutofit/>
          </a:bodyPr>
          <a:lstStyle/>
          <a:p>
            <a:r>
              <a:rPr lang="en-GB"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tooltip="Hilary Fertig"/>
              </a:rPr>
              <a:t>Fertig, H.</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tooltip="Nicola Martin"/>
              </a:rPr>
              <a:t>Martin, N.</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n-GB"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tooltip="Mitzi Waltz"/>
              </a:rPr>
              <a:t>Waltz, M.</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(2021) (Eds.) Autism and Employment. </a:t>
            </a:r>
            <a:r>
              <a:rPr lang="en-GB" sz="1800"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Advances in Autism</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Vol. 7 No. 1 </a:t>
            </a:r>
            <a:r>
              <a:rPr lang="en-GB"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tooltip="DOI: https://doi.org/10.1108/AIA-01-2021-0007"/>
              </a:rPr>
              <a:t>https://doi.org/10.1108/AIA-01-2021-0007</a:t>
            </a:r>
            <a:endParaRPr lang="en-GB"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1800" i="0" dirty="0">
              <a:solidFill>
                <a:srgbClr val="222222"/>
              </a:solidFill>
              <a:effectLst/>
              <a:latin typeface="Arial" panose="020B0604020202020204" pitchFamily="34" charset="0"/>
              <a:cs typeface="Arial" panose="020B0604020202020204" pitchFamily="34" charset="0"/>
            </a:endParaRPr>
          </a:p>
          <a:p>
            <a:pPr>
              <a:defRPr/>
            </a:pPr>
            <a:r>
              <a:rPr kumimoji="0" lang="en-US" altLang="en-US" sz="1800" i="0" u="none" strike="noStrike" cap="none" normalizeH="0" baseline="0" dirty="0">
                <a:ln>
                  <a:noFill/>
                </a:ln>
                <a:solidFill>
                  <a:srgbClr val="B62E5F"/>
                </a:solidFill>
                <a:effectLst/>
                <a:latin typeface="GilroyRegular"/>
                <a:hlinkClick r:id="rId7"/>
              </a:rPr>
              <a:t>Autism in Black, Asian and Minority Ethnic Communities: A Report on The First Autism Voice UK Symposium</a:t>
            </a:r>
            <a:br>
              <a:rPr kumimoji="0" lang="en-US" altLang="en-US" sz="1800" i="0" u="none" strike="noStrike" cap="none" normalizeH="0" baseline="0" dirty="0">
                <a:ln>
                  <a:noFill/>
                </a:ln>
                <a:solidFill>
                  <a:srgbClr val="363F44"/>
                </a:solidFill>
                <a:effectLst/>
                <a:latin typeface="GilroyRegular"/>
              </a:rPr>
            </a:br>
            <a:r>
              <a:rPr kumimoji="0" lang="en-US" altLang="en-US" sz="1800" i="0" u="none" strike="noStrike" cap="none" normalizeH="0" baseline="0" dirty="0">
                <a:ln>
                  <a:noFill/>
                </a:ln>
                <a:solidFill>
                  <a:srgbClr val="363F44"/>
                </a:solidFill>
                <a:effectLst/>
                <a:latin typeface="GilroyRegular"/>
              </a:rPr>
              <a:t>Kandeh, M.S., Kandeh, M.K., Martin, N. and Krupa, J. (2020). Autism in Black, Asian and Minority Ethnic Communities: A Report on The First Autism Voice UK Symposium. </a:t>
            </a:r>
            <a:r>
              <a:rPr kumimoji="0" lang="en-US" altLang="en-US" sz="1800" i="1" u="none" strike="noStrike" cap="none" normalizeH="0" baseline="0" dirty="0">
                <a:ln>
                  <a:noFill/>
                </a:ln>
                <a:solidFill>
                  <a:srgbClr val="363F44"/>
                </a:solidFill>
                <a:effectLst/>
                <a:latin typeface="GilroyRegular"/>
              </a:rPr>
              <a:t>Advances in Autism.</a:t>
            </a:r>
            <a:r>
              <a:rPr kumimoji="0" lang="en-US" altLang="en-US" sz="1800" i="0" u="none" strike="noStrike" cap="none" normalizeH="0" baseline="0" dirty="0">
                <a:ln>
                  <a:noFill/>
                </a:ln>
                <a:solidFill>
                  <a:srgbClr val="363F44"/>
                </a:solidFill>
                <a:effectLst/>
                <a:latin typeface="GilroyRegular"/>
              </a:rPr>
              <a:t> 6 (2), pp. 165-175. https://doi.org/10.1108/AIA-12-2018-0051</a:t>
            </a:r>
            <a:endParaRPr kumimoji="0" lang="en-US" altLang="en-US" sz="1800" i="0" u="none" strike="noStrike" cap="none" normalizeH="0" baseline="0" dirty="0">
              <a:ln>
                <a:noFill/>
              </a:ln>
              <a:solidFill>
                <a:schemeClr val="tx1"/>
              </a:solidFill>
              <a:effectLst/>
              <a:latin typeface="Arial" panose="020B0604020202020204" pitchFamily="34" charset="0"/>
            </a:endParaRPr>
          </a:p>
          <a:p>
            <a:pPr>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1800" i="0" u="sng" strike="noStrike" kern="0" cap="none" spc="-20" normalizeH="0" baseline="0" noProof="0" dirty="0">
                <a:ln>
                  <a:noFill/>
                </a:ln>
                <a:solidFill>
                  <a:srgbClr val="B62E5F"/>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8"/>
              </a:rPr>
              <a:t>Encouraging disabled leaders in higher education: recognising hidden talents</a:t>
            </a:r>
            <a:br>
              <a:rPr kumimoji="0" lang="en-GB" sz="1800" i="0" u="none" strike="noStrike" kern="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GB" sz="1800" i="0" u="none" strike="noStrike" kern="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Martin, N (2017). </a:t>
            </a:r>
            <a:r>
              <a:rPr kumimoji="0" lang="en-GB" sz="1800" i="1" u="none" strike="noStrike" kern="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Encouraging disabled leaders in higher education: recognising hidden talents.</a:t>
            </a:r>
            <a:r>
              <a:rPr kumimoji="0" lang="en-GB" sz="1800" i="0" u="none" strike="noStrike" kern="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Leadership Foundation for Higher Education.</a:t>
            </a:r>
            <a:endParaRPr kumimoji="0" lang="en-GB" sz="1800" i="0" u="none" strike="noStrike" kern="100" cap="none" spc="-2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1800" i="0" u="sng" strike="noStrike" kern="0" cap="none" spc="-20" normalizeH="0" baseline="0" noProof="0" dirty="0">
                <a:ln>
                  <a:noFill/>
                </a:ln>
                <a:solidFill>
                  <a:srgbClr val="B62E5F"/>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9"/>
              </a:rPr>
              <a:t>Examining intellectual prowess, not social difference: Removing barriers from the doctoral viva for autistic candidates</a:t>
            </a:r>
            <a:br>
              <a:rPr kumimoji="0" lang="en-GB" sz="1800" i="0" u="none" strike="noStrike" kern="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GB" sz="1800" i="0" u="none" strike="noStrike" kern="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Chown, N, Beardon, L, Martin, N and Ellis, S (2016). Examining intellectual prowess, not social difference: Removing barriers from the doctoral viva for autistic candidates. </a:t>
            </a:r>
            <a:r>
              <a:rPr kumimoji="0" lang="en-GB" sz="1800" i="1" u="none" strike="noStrike" kern="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Journal of Inclusive Practice in Further and Higher Education.</a:t>
            </a:r>
            <a:r>
              <a:rPr kumimoji="0" lang="en-GB" sz="1800" i="0" u="none" strike="noStrike" kern="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6 (1), pp. 22-38.</a:t>
            </a:r>
            <a:endParaRPr kumimoji="0" lang="en-GB" sz="1800" i="0" u="none" strike="noStrike" kern="100" cap="none" spc="-2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sz="1400" b="1" dirty="0"/>
          </a:p>
        </p:txBody>
      </p:sp>
      <p:sp>
        <p:nvSpPr>
          <p:cNvPr id="2" name="Rectangle 1">
            <a:extLst>
              <a:ext uri="{FF2B5EF4-FFF2-40B4-BE49-F238E27FC236}">
                <a16:creationId xmlns:a16="http://schemas.microsoft.com/office/drawing/2014/main" id="{B9C51EE5-9417-80D7-2062-9B2D752956AE}"/>
              </a:ext>
            </a:extLst>
          </p:cNvPr>
          <p:cNvSpPr>
            <a:spLocks noChangeArrowheads="1"/>
          </p:cNvSpPr>
          <p:nvPr/>
        </p:nvSpPr>
        <p:spPr bwMode="auto">
          <a:xfrm>
            <a:off x="0" y="-48399"/>
            <a:ext cx="184731"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363F44"/>
                </a:solidFill>
                <a:effectLst/>
                <a:latin typeface="GilroyRegular"/>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107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9ABD-79DA-6BD9-01C7-551C20F2495B}"/>
              </a:ext>
            </a:extLst>
          </p:cNvPr>
          <p:cNvSpPr>
            <a:spLocks noGrp="1"/>
          </p:cNvSpPr>
          <p:nvPr>
            <p:ph type="title"/>
          </p:nvPr>
        </p:nvSpPr>
        <p:spPr>
          <a:xfrm>
            <a:off x="111760" y="55660"/>
            <a:ext cx="11885167" cy="1200646"/>
          </a:xfrm>
        </p:spPr>
        <p:txBody>
          <a:bodyPr>
            <a:normAutofit fontScale="90000"/>
          </a:bodyPr>
          <a:lstStyle/>
          <a:p>
            <a:br>
              <a:rPr lang="en-GB" dirty="0"/>
            </a:br>
            <a:r>
              <a:rPr lang="en-GB" dirty="0"/>
              <a:t>Useful References</a:t>
            </a:r>
            <a:br>
              <a:rPr lang="en-GB" dirty="0"/>
            </a:br>
            <a:r>
              <a:rPr lang="en-GB" dirty="0"/>
              <a:t> </a:t>
            </a:r>
          </a:p>
        </p:txBody>
      </p:sp>
      <p:sp>
        <p:nvSpPr>
          <p:cNvPr id="3" name="Content Placeholder 2">
            <a:extLst>
              <a:ext uri="{FF2B5EF4-FFF2-40B4-BE49-F238E27FC236}">
                <a16:creationId xmlns:a16="http://schemas.microsoft.com/office/drawing/2014/main" id="{B65B6EB8-3D87-A5B2-080A-2FB5DFDB3965}"/>
              </a:ext>
            </a:extLst>
          </p:cNvPr>
          <p:cNvSpPr>
            <a:spLocks noGrp="1"/>
          </p:cNvSpPr>
          <p:nvPr>
            <p:ph sz="quarter" idx="14"/>
          </p:nvPr>
        </p:nvSpPr>
        <p:spPr>
          <a:xfrm>
            <a:off x="111760" y="1695450"/>
            <a:ext cx="12080239" cy="5162550"/>
          </a:xfrm>
        </p:spPr>
        <p:txBody>
          <a:bodyPr>
            <a:normAutofit/>
          </a:bodyPr>
          <a:lstStyle/>
          <a:p>
            <a:r>
              <a:rPr lang="en-US" sz="1800" i="0" dirty="0">
                <a:solidFill>
                  <a:srgbClr val="222222"/>
                </a:solidFill>
                <a:effectLst/>
                <a:latin typeface="Arial" panose="020B0604020202020204" pitchFamily="34" charset="0"/>
                <a:cs typeface="Arial" panose="020B0604020202020204" pitchFamily="34" charset="0"/>
              </a:rPr>
              <a:t>Barton, L. (2005) "Emancipatory research and disabled people: Some observations and questions." </a:t>
            </a:r>
            <a:r>
              <a:rPr lang="en-US" sz="1800" i="1" dirty="0">
                <a:solidFill>
                  <a:srgbClr val="222222"/>
                </a:solidFill>
                <a:effectLst/>
                <a:latin typeface="Arial" panose="020B0604020202020204" pitchFamily="34" charset="0"/>
                <a:cs typeface="Arial" panose="020B0604020202020204" pitchFamily="34" charset="0"/>
              </a:rPr>
              <a:t>Educational review</a:t>
            </a:r>
            <a:r>
              <a:rPr lang="en-US" sz="1800" i="0" dirty="0">
                <a:solidFill>
                  <a:srgbClr val="222222"/>
                </a:solidFill>
                <a:effectLst/>
                <a:latin typeface="Arial" panose="020B0604020202020204" pitchFamily="34" charset="0"/>
                <a:cs typeface="Arial" panose="020B0604020202020204" pitchFamily="34" charset="0"/>
              </a:rPr>
              <a:t> 57, no. 3: 317-327.</a:t>
            </a:r>
          </a:p>
          <a:p>
            <a:endParaRPr lang="en-US" sz="1800" i="0" dirty="0">
              <a:solidFill>
                <a:srgbClr val="222222"/>
              </a:solidFill>
              <a:effectLst/>
              <a:latin typeface="Arial" panose="020B0604020202020204" pitchFamily="34" charset="0"/>
              <a:cs typeface="Arial" panose="020B0604020202020204" pitchFamily="34" charset="0"/>
            </a:endParaRPr>
          </a:p>
          <a:p>
            <a:r>
              <a:rPr lang="en-US" sz="1800" i="0" dirty="0">
                <a:solidFill>
                  <a:srgbClr val="222222"/>
                </a:solidFill>
                <a:effectLst/>
                <a:latin typeface="Arial" panose="020B0604020202020204" pitchFamily="34" charset="0"/>
                <a:cs typeface="Arial" panose="020B0604020202020204" pitchFamily="34" charset="0"/>
              </a:rPr>
              <a:t>Brosi, G. and Hooks, B. (2012). The beloved community: a conversation between bell hooks and George Brosi. </a:t>
            </a:r>
            <a:r>
              <a:rPr lang="en-US" sz="1800" i="1" dirty="0">
                <a:solidFill>
                  <a:srgbClr val="222222"/>
                </a:solidFill>
                <a:effectLst/>
                <a:latin typeface="Arial" panose="020B0604020202020204" pitchFamily="34" charset="0"/>
                <a:cs typeface="Arial" panose="020B0604020202020204" pitchFamily="34" charset="0"/>
              </a:rPr>
              <a:t>Appalachian Heritage</a:t>
            </a:r>
            <a:r>
              <a:rPr lang="en-US" sz="1800" i="0" dirty="0">
                <a:solidFill>
                  <a:srgbClr val="222222"/>
                </a:solidFill>
                <a:effectLst/>
                <a:latin typeface="Arial" panose="020B0604020202020204" pitchFamily="34" charset="0"/>
                <a:cs typeface="Arial" panose="020B0604020202020204" pitchFamily="34" charset="0"/>
              </a:rPr>
              <a:t>, </a:t>
            </a:r>
            <a:r>
              <a:rPr lang="en-US" sz="1800" i="1" dirty="0">
                <a:solidFill>
                  <a:srgbClr val="222222"/>
                </a:solidFill>
                <a:effectLst/>
                <a:latin typeface="Arial" panose="020B0604020202020204" pitchFamily="34" charset="0"/>
                <a:cs typeface="Arial" panose="020B0604020202020204" pitchFamily="34" charset="0"/>
              </a:rPr>
              <a:t>40</a:t>
            </a:r>
            <a:r>
              <a:rPr lang="en-US" sz="1800" i="0" dirty="0">
                <a:solidFill>
                  <a:srgbClr val="222222"/>
                </a:solidFill>
                <a:effectLst/>
                <a:latin typeface="Arial" panose="020B0604020202020204" pitchFamily="34" charset="0"/>
                <a:cs typeface="Arial" panose="020B0604020202020204" pitchFamily="34" charset="0"/>
              </a:rPr>
              <a:t>(4), pp.76-86.</a:t>
            </a:r>
          </a:p>
          <a:p>
            <a:endParaRPr lang="en-US" sz="1800" i="0" dirty="0">
              <a:solidFill>
                <a:srgbClr val="222222"/>
              </a:solidFill>
              <a:effectLst/>
              <a:latin typeface="Arial" panose="020B0604020202020204" pitchFamily="34" charset="0"/>
              <a:cs typeface="Arial" panose="020B0604020202020204" pitchFamily="34" charset="0"/>
            </a:endParaRPr>
          </a:p>
          <a:p>
            <a:r>
              <a:rPr lang="en-US" sz="1800" i="0" dirty="0">
                <a:solidFill>
                  <a:srgbClr val="222222"/>
                </a:solidFill>
                <a:effectLst/>
                <a:latin typeface="Arial" panose="020B0604020202020204" pitchFamily="34" charset="0"/>
                <a:cs typeface="Arial" panose="020B0604020202020204" pitchFamily="34" charset="0"/>
              </a:rPr>
              <a:t>Brown, N. and Leigh, J. (2020). </a:t>
            </a:r>
            <a:r>
              <a:rPr lang="en-US" sz="1800" i="1" dirty="0">
                <a:solidFill>
                  <a:srgbClr val="222222"/>
                </a:solidFill>
                <a:effectLst/>
                <a:latin typeface="Arial" panose="020B0604020202020204" pitchFamily="34" charset="0"/>
                <a:cs typeface="Arial" panose="020B0604020202020204" pitchFamily="34" charset="0"/>
              </a:rPr>
              <a:t>Ableism in Academia: Theorizing experiences of disabilities and chronic illnesses in higher education</a:t>
            </a:r>
            <a:r>
              <a:rPr lang="en-US" sz="1800" i="0" dirty="0">
                <a:solidFill>
                  <a:srgbClr val="222222"/>
                </a:solidFill>
                <a:effectLst/>
                <a:latin typeface="Arial" panose="020B0604020202020204" pitchFamily="34" charset="0"/>
                <a:cs typeface="Arial" panose="020B0604020202020204" pitchFamily="34" charset="0"/>
              </a:rPr>
              <a:t> (p. 241). UCL Press.</a:t>
            </a:r>
          </a:p>
          <a:p>
            <a:endParaRPr lang="en-US" sz="1800" i="0" dirty="0">
              <a:solidFill>
                <a:srgbClr val="222222"/>
              </a:solidFill>
              <a:effectLst/>
              <a:latin typeface="Arial" panose="020B0604020202020204" pitchFamily="34" charset="0"/>
              <a:cs typeface="Arial" panose="020B0604020202020204" pitchFamily="34" charset="0"/>
            </a:endParaRPr>
          </a:p>
          <a:p>
            <a:r>
              <a:rPr lang="en-US" sz="1800" i="0" dirty="0">
                <a:solidFill>
                  <a:srgbClr val="222222"/>
                </a:solidFill>
                <a:effectLst/>
                <a:latin typeface="Arial" panose="020B0604020202020204" pitchFamily="34" charset="0"/>
                <a:cs typeface="Arial" panose="020B0604020202020204" pitchFamily="34" charset="0"/>
              </a:rPr>
              <a:t>Charlton, J.I. (1998). Nothing about us without us. In </a:t>
            </a:r>
            <a:r>
              <a:rPr lang="en-US" sz="1800" i="1" dirty="0">
                <a:solidFill>
                  <a:srgbClr val="222222"/>
                </a:solidFill>
                <a:effectLst/>
                <a:latin typeface="Arial" panose="020B0604020202020204" pitchFamily="34" charset="0"/>
                <a:cs typeface="Arial" panose="020B0604020202020204" pitchFamily="34" charset="0"/>
              </a:rPr>
              <a:t>Nothing About Us Without Us</a:t>
            </a:r>
            <a:r>
              <a:rPr lang="en-US" sz="1800" i="0" dirty="0">
                <a:solidFill>
                  <a:srgbClr val="222222"/>
                </a:solidFill>
                <a:effectLst/>
                <a:latin typeface="Arial" panose="020B0604020202020204" pitchFamily="34" charset="0"/>
                <a:cs typeface="Arial" panose="020B0604020202020204" pitchFamily="34" charset="0"/>
              </a:rPr>
              <a:t>. University of California Press.</a:t>
            </a:r>
          </a:p>
          <a:p>
            <a:endParaRPr lang="en-US" sz="1800" dirty="0">
              <a:solidFill>
                <a:srgbClr val="222222"/>
              </a:solidFill>
              <a:latin typeface="Arial" panose="020B0604020202020204" pitchFamily="34" charset="0"/>
              <a:cs typeface="Arial" panose="020B0604020202020204" pitchFamily="34" charset="0"/>
            </a:endParaRPr>
          </a:p>
          <a:p>
            <a:r>
              <a:rPr lang="en-US" sz="1800" i="0" dirty="0">
                <a:solidFill>
                  <a:srgbClr val="222222"/>
                </a:solidFill>
                <a:effectLst/>
                <a:latin typeface="Arial" panose="020B0604020202020204" pitchFamily="34" charset="0"/>
                <a:cs typeface="Arial" panose="020B0604020202020204" pitchFamily="34" charset="0"/>
              </a:rPr>
              <a:t>Milton, D., 2017. </a:t>
            </a:r>
            <a:r>
              <a:rPr lang="en-US" sz="1800" i="1" dirty="0">
                <a:solidFill>
                  <a:srgbClr val="222222"/>
                </a:solidFill>
                <a:effectLst/>
                <a:latin typeface="Arial" panose="020B0604020202020204" pitchFamily="34" charset="0"/>
                <a:cs typeface="Arial" panose="020B0604020202020204" pitchFamily="34" charset="0"/>
              </a:rPr>
              <a:t>A mismatch of salience: Explorations of the nature of autism from theory to practice</a:t>
            </a:r>
            <a:r>
              <a:rPr lang="en-US" sz="1800" i="0" dirty="0">
                <a:solidFill>
                  <a:srgbClr val="222222"/>
                </a:solidFill>
                <a:effectLst/>
                <a:latin typeface="Arial" panose="020B0604020202020204" pitchFamily="34" charset="0"/>
                <a:cs typeface="Arial" panose="020B0604020202020204" pitchFamily="34" charset="0"/>
              </a:rPr>
              <a:t>. Pavilion Press.</a:t>
            </a:r>
          </a:p>
          <a:p>
            <a:endParaRPr lang="en-US" sz="1800" i="0" dirty="0">
              <a:solidFill>
                <a:srgbClr val="222222"/>
              </a:solidFill>
              <a:effectLst/>
              <a:latin typeface="Arial" panose="020B0604020202020204" pitchFamily="34" charset="0"/>
              <a:cs typeface="Arial" panose="020B0604020202020204" pitchFamily="34" charset="0"/>
            </a:endParaRPr>
          </a:p>
          <a:p>
            <a:endParaRPr lang="en-US" sz="2500" b="1" i="0" dirty="0">
              <a:solidFill>
                <a:srgbClr val="222222"/>
              </a:solidFill>
              <a:effectLst/>
              <a:latin typeface="Arial" panose="020B0604020202020204" pitchFamily="34" charset="0"/>
              <a:cs typeface="Arial" panose="020B0604020202020204" pitchFamily="34" charset="0"/>
            </a:endParaRPr>
          </a:p>
          <a:p>
            <a:endParaRPr lang="en-GB" sz="2500" b="1" dirty="0">
              <a:effectLst/>
              <a:latin typeface="Arial" panose="020B0604020202020204" pitchFamily="34" charset="0"/>
              <a:ea typeface="Calibri" panose="020F0502020204030204" pitchFamily="34" charset="0"/>
              <a:cs typeface="Arial" panose="020B0604020202020204" pitchFamily="34" charset="0"/>
            </a:endParaRPr>
          </a:p>
          <a:p>
            <a:endParaRPr lang="en-GB" sz="2100" dirty="0">
              <a:effectLst/>
              <a:latin typeface="Arial" panose="020B0604020202020204" pitchFamily="34" charset="0"/>
              <a:ea typeface="Calibri" panose="020F0502020204030204" pitchFamily="34" charset="0"/>
              <a:cs typeface="Palatino"/>
            </a:endParaRPr>
          </a:p>
          <a:p>
            <a:pPr>
              <a:defRPr/>
            </a:pPr>
            <a:endParaRPr lang="en-US" sz="2400" b="0" i="0" dirty="0">
              <a:solidFill>
                <a:srgbClr val="222222"/>
              </a:solidFill>
              <a:effectLst/>
              <a:highlight>
                <a:srgbClr val="FFFF00"/>
              </a:highlight>
              <a:latin typeface="Arial" panose="020B0604020202020204" pitchFamily="34" charset="0"/>
            </a:endParaRPr>
          </a:p>
          <a:p>
            <a:endParaRPr lang="en-US" sz="2400" b="0" i="0" dirty="0">
              <a:solidFill>
                <a:srgbClr val="222222"/>
              </a:solidFill>
              <a:effectLst/>
              <a:highlight>
                <a:srgbClr val="FFFF00"/>
              </a:highlight>
              <a:latin typeface="Arial" panose="020B0604020202020204" pitchFamily="34" charset="0"/>
            </a:endParaRPr>
          </a:p>
          <a:p>
            <a:endParaRPr lang="en-GB" dirty="0">
              <a:solidFill>
                <a:srgbClr val="000000"/>
              </a:solidFill>
              <a:highlight>
                <a:srgbClr val="00FFFF"/>
              </a:highlight>
              <a:latin typeface="Arial" panose="020B0604020202020204" pitchFamily="34" charset="0"/>
              <a:ea typeface="Calibri" panose="020F0502020204030204" pitchFamily="34" charset="0"/>
              <a:cs typeface="Times New Roman" panose="02020603050405020304" pitchFamily="18" charset="0"/>
            </a:endParaRPr>
          </a:p>
          <a:p>
            <a:endParaRPr lang="en-GB" dirty="0">
              <a:solidFill>
                <a:srgbClr val="000000"/>
              </a:solidFill>
              <a:highlight>
                <a:srgbClr val="00FFFF"/>
              </a:highligh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98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CA5708-836E-D083-928B-EBB4C975D76B}"/>
              </a:ext>
            </a:extLst>
          </p:cNvPr>
          <p:cNvSpPr>
            <a:spLocks noGrp="1"/>
          </p:cNvSpPr>
          <p:nvPr>
            <p:ph sz="quarter" idx="14"/>
          </p:nvPr>
        </p:nvSpPr>
        <p:spPr>
          <a:xfrm>
            <a:off x="0" y="1"/>
            <a:ext cx="12192000" cy="6857999"/>
          </a:xfrm>
        </p:spPr>
        <p:txBody>
          <a:bodyPr>
            <a:noAutofit/>
          </a:bodyPr>
          <a:lstStyle/>
          <a:p>
            <a:endParaRPr lang="en-US" sz="1400" b="1" i="0" dirty="0">
              <a:solidFill>
                <a:srgbClr val="222222"/>
              </a:solidFill>
              <a:effectLst/>
              <a:latin typeface="Arial" panose="020B0604020202020204" pitchFamily="34" charset="0"/>
              <a:cs typeface="Arial" panose="020B0604020202020204" pitchFamily="34" charset="0"/>
            </a:endParaRPr>
          </a:p>
          <a:p>
            <a:endParaRPr lang="en-US" sz="1800" b="1" i="0" dirty="0">
              <a:solidFill>
                <a:srgbClr val="222222"/>
              </a:solidFill>
              <a:effectLst/>
              <a:latin typeface="Arial" panose="020B0604020202020204" pitchFamily="34" charset="0"/>
              <a:cs typeface="Arial" panose="020B0604020202020204" pitchFamily="34" charset="0"/>
            </a:endParaRPr>
          </a:p>
          <a:p>
            <a:r>
              <a:rPr lang="en-US" sz="1800" i="0" dirty="0">
                <a:solidFill>
                  <a:srgbClr val="222222"/>
                </a:solidFill>
                <a:effectLst/>
                <a:latin typeface="Arial" panose="020B0604020202020204" pitchFamily="34" charset="0"/>
                <a:cs typeface="Arial" panose="020B0604020202020204" pitchFamily="34" charset="0"/>
              </a:rPr>
              <a:t>Murray, D., 2018. Monotropism–an interest based account of autism. </a:t>
            </a:r>
            <a:r>
              <a:rPr lang="en-US" sz="1800" i="1" dirty="0">
                <a:solidFill>
                  <a:srgbClr val="222222"/>
                </a:solidFill>
                <a:effectLst/>
                <a:latin typeface="Arial" panose="020B0604020202020204" pitchFamily="34" charset="0"/>
                <a:cs typeface="Arial" panose="020B0604020202020204" pitchFamily="34" charset="0"/>
              </a:rPr>
              <a:t>Encyclopedia of autism spectrum disorders</a:t>
            </a:r>
            <a:r>
              <a:rPr lang="en-US" sz="1800" i="0" dirty="0">
                <a:solidFill>
                  <a:srgbClr val="222222"/>
                </a:solidFill>
                <a:effectLst/>
                <a:latin typeface="Arial" panose="020B0604020202020204" pitchFamily="34" charset="0"/>
                <a:cs typeface="Arial" panose="020B0604020202020204" pitchFamily="34" charset="0"/>
              </a:rPr>
              <a:t>, </a:t>
            </a:r>
            <a:r>
              <a:rPr lang="en-US" sz="1800" i="1" dirty="0">
                <a:solidFill>
                  <a:srgbClr val="222222"/>
                </a:solidFill>
                <a:effectLst/>
                <a:latin typeface="Arial" panose="020B0604020202020204" pitchFamily="34" charset="0"/>
                <a:cs typeface="Arial" panose="020B0604020202020204" pitchFamily="34" charset="0"/>
              </a:rPr>
              <a:t>10</a:t>
            </a:r>
            <a:r>
              <a:rPr lang="en-US" sz="1800" i="0" dirty="0">
                <a:solidFill>
                  <a:srgbClr val="222222"/>
                </a:solidFill>
                <a:effectLst/>
                <a:latin typeface="Arial" panose="020B0604020202020204" pitchFamily="34" charset="0"/>
                <a:cs typeface="Arial" panose="020B0604020202020204" pitchFamily="34" charset="0"/>
              </a:rPr>
              <a:t>, pp.971-978.</a:t>
            </a:r>
          </a:p>
          <a:p>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1800" i="0" dirty="0">
                <a:solidFill>
                  <a:srgbClr val="222222"/>
                </a:solidFill>
                <a:effectLst/>
                <a:latin typeface="Arial" panose="020B0604020202020204" pitchFamily="34" charset="0"/>
                <a:cs typeface="Arial" panose="020B0604020202020204" pitchFamily="34" charset="0"/>
              </a:rPr>
              <a:t>Oliver, M., 2013. The social model of disability: Thirty years on. </a:t>
            </a:r>
            <a:r>
              <a:rPr lang="en-US" sz="1800" i="1" dirty="0">
                <a:solidFill>
                  <a:srgbClr val="222222"/>
                </a:solidFill>
                <a:effectLst/>
                <a:latin typeface="Arial" panose="020B0604020202020204" pitchFamily="34" charset="0"/>
                <a:cs typeface="Arial" panose="020B0604020202020204" pitchFamily="34" charset="0"/>
              </a:rPr>
              <a:t>Disability &amp; </a:t>
            </a:r>
            <a:r>
              <a:rPr lang="en-US" sz="1800" i="1" dirty="0">
                <a:solidFill>
                  <a:srgbClr val="222222"/>
                </a:solidFill>
                <a:latin typeface="Arial" panose="020B0604020202020204" pitchFamily="34" charset="0"/>
                <a:cs typeface="Arial" panose="020B0604020202020204" pitchFamily="34" charset="0"/>
              </a:rPr>
              <a:t>S</a:t>
            </a:r>
            <a:r>
              <a:rPr lang="en-US" sz="1800" i="1" dirty="0">
                <a:solidFill>
                  <a:srgbClr val="222222"/>
                </a:solidFill>
                <a:effectLst/>
                <a:latin typeface="Arial" panose="020B0604020202020204" pitchFamily="34" charset="0"/>
                <a:cs typeface="Arial" panose="020B0604020202020204" pitchFamily="34" charset="0"/>
              </a:rPr>
              <a:t>ociety</a:t>
            </a:r>
            <a:r>
              <a:rPr lang="en-US" sz="1800" i="0" dirty="0">
                <a:solidFill>
                  <a:srgbClr val="222222"/>
                </a:solidFill>
                <a:effectLst/>
                <a:latin typeface="Arial" panose="020B0604020202020204" pitchFamily="34" charset="0"/>
                <a:cs typeface="Arial" panose="020B0604020202020204" pitchFamily="34" charset="0"/>
              </a:rPr>
              <a:t>, </a:t>
            </a:r>
            <a:r>
              <a:rPr lang="en-US" sz="1800" i="1" dirty="0">
                <a:solidFill>
                  <a:srgbClr val="222222"/>
                </a:solidFill>
                <a:effectLst/>
                <a:latin typeface="Arial" panose="020B0604020202020204" pitchFamily="34" charset="0"/>
                <a:cs typeface="Arial" panose="020B0604020202020204" pitchFamily="34" charset="0"/>
              </a:rPr>
              <a:t>28</a:t>
            </a:r>
            <a:r>
              <a:rPr lang="en-US" sz="1800" i="0" dirty="0">
                <a:solidFill>
                  <a:srgbClr val="222222"/>
                </a:solidFill>
                <a:effectLst/>
                <a:latin typeface="Arial" panose="020B0604020202020204" pitchFamily="34" charset="0"/>
                <a:cs typeface="Arial" panose="020B0604020202020204" pitchFamily="34" charset="0"/>
              </a:rPr>
              <a:t>(7), pp.1024-1026.</a:t>
            </a:r>
          </a:p>
          <a:p>
            <a:endParaRPr lang="en-US" sz="1800" i="0" dirty="0">
              <a:solidFill>
                <a:srgbClr val="222222"/>
              </a:solidFill>
              <a:effectLst/>
              <a:latin typeface="Arial" panose="020B0604020202020204" pitchFamily="34" charset="0"/>
              <a:cs typeface="Arial" panose="020B0604020202020204" pitchFamily="34" charset="0"/>
            </a:endParaRPr>
          </a:p>
          <a:p>
            <a:r>
              <a:rPr lang="en-US" sz="1800" i="0" dirty="0">
                <a:solidFill>
                  <a:srgbClr val="222222"/>
                </a:solidFill>
                <a:effectLst/>
                <a:latin typeface="Arial" panose="020B0604020202020204" pitchFamily="34" charset="0"/>
                <a:cs typeface="Arial" panose="020B0604020202020204" pitchFamily="34" charset="0"/>
              </a:rPr>
              <a:t>Pellicano, et al 2014. What should autism research focus upon? Community views and priorities from the United Kingdom. </a:t>
            </a:r>
            <a:r>
              <a:rPr lang="en-US" sz="1800" i="1" dirty="0">
                <a:solidFill>
                  <a:srgbClr val="222222"/>
                </a:solidFill>
                <a:effectLst/>
                <a:latin typeface="Arial" panose="020B0604020202020204" pitchFamily="34" charset="0"/>
                <a:cs typeface="Arial" panose="020B0604020202020204" pitchFamily="34" charset="0"/>
              </a:rPr>
              <a:t>Autism</a:t>
            </a:r>
            <a:r>
              <a:rPr lang="en-US" sz="1800" i="0" dirty="0">
                <a:solidFill>
                  <a:srgbClr val="222222"/>
                </a:solidFill>
                <a:effectLst/>
                <a:latin typeface="Arial" panose="020B0604020202020204" pitchFamily="34" charset="0"/>
                <a:cs typeface="Arial" panose="020B0604020202020204" pitchFamily="34" charset="0"/>
              </a:rPr>
              <a:t>, </a:t>
            </a:r>
            <a:r>
              <a:rPr lang="en-US" sz="1800" i="1" dirty="0">
                <a:solidFill>
                  <a:srgbClr val="222222"/>
                </a:solidFill>
                <a:effectLst/>
                <a:latin typeface="Arial" panose="020B0604020202020204" pitchFamily="34" charset="0"/>
                <a:cs typeface="Arial" panose="020B0604020202020204" pitchFamily="34" charset="0"/>
              </a:rPr>
              <a:t>18</a:t>
            </a:r>
            <a:r>
              <a:rPr lang="en-US" sz="1800" i="0" dirty="0">
                <a:solidFill>
                  <a:srgbClr val="222222"/>
                </a:solidFill>
                <a:effectLst/>
                <a:latin typeface="Arial" panose="020B0604020202020204" pitchFamily="34" charset="0"/>
                <a:cs typeface="Arial" panose="020B0604020202020204" pitchFamily="34" charset="0"/>
              </a:rPr>
              <a:t>(7), pp.756-770.</a:t>
            </a:r>
          </a:p>
          <a:p>
            <a:endParaRPr lang="en-GB" sz="1800" dirty="0">
              <a:latin typeface="Arial" panose="020B0604020202020204" pitchFamily="34" charset="0"/>
              <a:cs typeface="Arial" panose="020B0604020202020204" pitchFamily="34"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Rosqvist, H., Chown, N. and Stenning, A. (Eds) </a:t>
            </a:r>
            <a:r>
              <a:rPr lang="en-GB"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Neurodiversity Studies: A New Critical Paradigm</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Abingdon: Routledge</a:t>
            </a:r>
          </a:p>
          <a:p>
            <a:pPr marL="0" indent="0">
              <a:buNone/>
            </a:pPr>
            <a:endPar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800" i="0" dirty="0">
                <a:solidFill>
                  <a:srgbClr val="222222"/>
                </a:solidFill>
                <a:effectLst/>
                <a:latin typeface="Arial" panose="020B0604020202020204" pitchFamily="34" charset="0"/>
                <a:cs typeface="Arial" panose="020B0604020202020204" pitchFamily="34" charset="0"/>
              </a:rPr>
              <a:t>Sims, T.et al ( 2016). Developing a user-informed training package for a mentoring Programme for people on the autism spectrum. </a:t>
            </a:r>
            <a:r>
              <a:rPr lang="en-US" sz="1800" i="1" dirty="0">
                <a:solidFill>
                  <a:srgbClr val="222222"/>
                </a:solidFill>
                <a:effectLst/>
                <a:latin typeface="Arial" panose="020B0604020202020204" pitchFamily="34" charset="0"/>
                <a:cs typeface="Arial" panose="020B0604020202020204" pitchFamily="34" charset="0"/>
              </a:rPr>
              <a:t>Journal of Inclusive Practice in Further and Higher Education</a:t>
            </a:r>
            <a:r>
              <a:rPr lang="en-US" sz="1800" i="0" dirty="0">
                <a:solidFill>
                  <a:srgbClr val="222222"/>
                </a:solidFill>
                <a:effectLst/>
                <a:latin typeface="Arial" panose="020B0604020202020204" pitchFamily="34" charset="0"/>
                <a:cs typeface="Arial" panose="020B0604020202020204" pitchFamily="34" charset="0"/>
              </a:rPr>
              <a:t>, </a:t>
            </a:r>
            <a:r>
              <a:rPr lang="en-US" sz="1800" i="1" dirty="0">
                <a:solidFill>
                  <a:srgbClr val="222222"/>
                </a:solidFill>
                <a:effectLst/>
                <a:latin typeface="Arial" panose="020B0604020202020204" pitchFamily="34" charset="0"/>
                <a:cs typeface="Arial" panose="020B0604020202020204" pitchFamily="34" charset="0"/>
              </a:rPr>
              <a:t>7</a:t>
            </a:r>
            <a:r>
              <a:rPr lang="en-US" sz="1800" i="0" dirty="0">
                <a:solidFill>
                  <a:srgbClr val="222222"/>
                </a:solidFill>
                <a:effectLst/>
                <a:latin typeface="Arial" panose="020B0604020202020204" pitchFamily="34" charset="0"/>
                <a:cs typeface="Arial" panose="020B0604020202020204" pitchFamily="34" charset="0"/>
              </a:rPr>
              <a:t>, pp.49-52. (Personal Construct Theory)</a:t>
            </a:r>
          </a:p>
          <a:p>
            <a:endParaRPr lang="en-US" sz="1400" b="1" i="0" dirty="0">
              <a:solidFill>
                <a:srgbClr val="222222"/>
              </a:solidFill>
              <a:effectLst/>
              <a:latin typeface="Arial" panose="020B0604020202020204" pitchFamily="34" charset="0"/>
              <a:cs typeface="Arial" panose="020B0604020202020204" pitchFamily="34" charset="0"/>
            </a:endParaRPr>
          </a:p>
          <a:p>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GB" sz="1400" b="1" dirty="0"/>
          </a:p>
        </p:txBody>
      </p:sp>
    </p:spTree>
    <p:extLst>
      <p:ext uri="{BB962C8B-B14F-4D97-AF65-F5344CB8AC3E}">
        <p14:creationId xmlns:p14="http://schemas.microsoft.com/office/powerpoint/2010/main" val="236058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7E16D5E-F1B2-C335-6DA2-71ADE7D08866}"/>
              </a:ext>
            </a:extLst>
          </p:cNvPr>
          <p:cNvPicPr>
            <a:picLocks noChangeAspect="1"/>
          </p:cNvPicPr>
          <p:nvPr/>
        </p:nvPicPr>
        <p:blipFill>
          <a:blip r:embed="rId2"/>
          <a:stretch>
            <a:fillRect/>
          </a:stretch>
        </p:blipFill>
        <p:spPr>
          <a:xfrm>
            <a:off x="8134350" y="4297619"/>
            <a:ext cx="4036713" cy="2560381"/>
          </a:xfrm>
          <a:prstGeom prst="rect">
            <a:avLst/>
          </a:prstGeom>
        </p:spPr>
      </p:pic>
      <p:sp useBgFill="1">
        <p:nvSpPr>
          <p:cNvPr id="30" name="Rectangle 29">
            <a:extLst>
              <a:ext uri="{FF2B5EF4-FFF2-40B4-BE49-F238E27FC236}">
                <a16:creationId xmlns:a16="http://schemas.microsoft.com/office/drawing/2014/main" id="{4AD2773A-1122-4B91-84C3-E16DE6C19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32" name="Rectangle 31">
            <a:extLst>
              <a:ext uri="{FF2B5EF4-FFF2-40B4-BE49-F238E27FC236}">
                <a16:creationId xmlns:a16="http://schemas.microsoft.com/office/drawing/2014/main" id="{F7FF4114-A668-4B7C-BD70-69D8E7090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754470B7-E326-0DD0-BACB-15FAEF683F5B}"/>
              </a:ext>
            </a:extLst>
          </p:cNvPr>
          <p:cNvSpPr>
            <a:spLocks noGrp="1"/>
          </p:cNvSpPr>
          <p:nvPr>
            <p:ph type="title"/>
          </p:nvPr>
        </p:nvSpPr>
        <p:spPr>
          <a:xfrm>
            <a:off x="616690" y="355599"/>
            <a:ext cx="3147236" cy="5578476"/>
          </a:xfrm>
        </p:spPr>
        <p:txBody>
          <a:bodyPr vert="horz" lIns="91440" tIns="45720" rIns="91440" bIns="45720" rtlCol="0" anchor="b">
            <a:normAutofit/>
          </a:bodyPr>
          <a:lstStyle/>
          <a:p>
            <a:r>
              <a:rPr lang="en-US" sz="3600" spc="-40" dirty="0">
                <a:solidFill>
                  <a:srgbClr val="FFFFFF"/>
                </a:solidFill>
              </a:rPr>
              <a:t>Influences</a:t>
            </a:r>
          </a:p>
        </p:txBody>
      </p:sp>
      <p:pic>
        <p:nvPicPr>
          <p:cNvPr id="13" name="Picture 12">
            <a:extLst>
              <a:ext uri="{FF2B5EF4-FFF2-40B4-BE49-F238E27FC236}">
                <a16:creationId xmlns:a16="http://schemas.microsoft.com/office/drawing/2014/main" id="{C3E94210-9DA2-ADF4-894C-09D114F525FA}"/>
              </a:ext>
            </a:extLst>
          </p:cNvPr>
          <p:cNvPicPr>
            <a:picLocks noChangeAspect="1"/>
          </p:cNvPicPr>
          <p:nvPr/>
        </p:nvPicPr>
        <p:blipFill rotWithShape="1">
          <a:blip r:embed="rId3"/>
          <a:srcRect l="5682" r="4319" b="1"/>
          <a:stretch/>
        </p:blipFill>
        <p:spPr>
          <a:xfrm>
            <a:off x="11747" y="13099"/>
            <a:ext cx="2024884" cy="2249871"/>
          </a:xfrm>
          <a:prstGeom prst="rect">
            <a:avLst/>
          </a:prstGeom>
        </p:spPr>
      </p:pic>
      <p:pic>
        <p:nvPicPr>
          <p:cNvPr id="12" name="Picture 11">
            <a:extLst>
              <a:ext uri="{FF2B5EF4-FFF2-40B4-BE49-F238E27FC236}">
                <a16:creationId xmlns:a16="http://schemas.microsoft.com/office/drawing/2014/main" id="{621839C2-35E9-73CA-5BCB-25ECD44ED2F3}"/>
              </a:ext>
            </a:extLst>
          </p:cNvPr>
          <p:cNvPicPr>
            <a:picLocks noChangeAspect="1"/>
          </p:cNvPicPr>
          <p:nvPr/>
        </p:nvPicPr>
        <p:blipFill rotWithShape="1">
          <a:blip r:embed="rId4"/>
          <a:srcRect l="11983" r="-3" b="-3"/>
          <a:stretch/>
        </p:blipFill>
        <p:spPr>
          <a:xfrm>
            <a:off x="11217" y="2298669"/>
            <a:ext cx="1859197" cy="2065774"/>
          </a:xfrm>
          <a:prstGeom prst="rect">
            <a:avLst/>
          </a:prstGeom>
        </p:spPr>
      </p:pic>
      <p:pic>
        <p:nvPicPr>
          <p:cNvPr id="14" name="Picture 13">
            <a:extLst>
              <a:ext uri="{FF2B5EF4-FFF2-40B4-BE49-F238E27FC236}">
                <a16:creationId xmlns:a16="http://schemas.microsoft.com/office/drawing/2014/main" id="{E32B71E9-4193-F133-4843-495D81FE907E}"/>
              </a:ext>
            </a:extLst>
          </p:cNvPr>
          <p:cNvPicPr>
            <a:picLocks noChangeAspect="1"/>
          </p:cNvPicPr>
          <p:nvPr/>
        </p:nvPicPr>
        <p:blipFill>
          <a:blip r:embed="rId5"/>
          <a:stretch>
            <a:fillRect/>
          </a:stretch>
        </p:blipFill>
        <p:spPr>
          <a:xfrm>
            <a:off x="2079869" y="13098"/>
            <a:ext cx="2249871" cy="2249871"/>
          </a:xfrm>
          <a:prstGeom prst="rect">
            <a:avLst/>
          </a:prstGeom>
        </p:spPr>
      </p:pic>
      <p:sp>
        <p:nvSpPr>
          <p:cNvPr id="6" name="Text Placeholder 5">
            <a:extLst>
              <a:ext uri="{FF2B5EF4-FFF2-40B4-BE49-F238E27FC236}">
                <a16:creationId xmlns:a16="http://schemas.microsoft.com/office/drawing/2014/main" id="{F79173EA-1C71-AA6E-0F46-616C609AFAEB}"/>
              </a:ext>
            </a:extLst>
          </p:cNvPr>
          <p:cNvSpPr>
            <a:spLocks noGrp="1"/>
          </p:cNvSpPr>
          <p:nvPr>
            <p:ph type="body" sz="quarter" idx="15"/>
          </p:nvPr>
        </p:nvSpPr>
        <p:spPr>
          <a:xfrm>
            <a:off x="10598239" y="2753833"/>
            <a:ext cx="814218" cy="3423129"/>
          </a:xfrm>
        </p:spPr>
        <p:txBody>
          <a:bodyPr vert="horz" lIns="91440" tIns="45720" rIns="91440" bIns="45720" rtlCol="0">
            <a:normAutofit/>
          </a:bodyPr>
          <a:lstStyle/>
          <a:p>
            <a:pPr indent="-228600"/>
            <a:endParaRPr lang="en-US" dirty="0"/>
          </a:p>
        </p:txBody>
      </p:sp>
      <p:sp>
        <p:nvSpPr>
          <p:cNvPr id="7" name="Date Placeholder 6">
            <a:extLst>
              <a:ext uri="{FF2B5EF4-FFF2-40B4-BE49-F238E27FC236}">
                <a16:creationId xmlns:a16="http://schemas.microsoft.com/office/drawing/2014/main" id="{A1604735-A19F-44D5-F126-6F80B2CAE4C1}"/>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20XX</a:t>
            </a:r>
          </a:p>
        </p:txBody>
      </p:sp>
      <p:sp>
        <p:nvSpPr>
          <p:cNvPr id="8" name="Slide Number Placeholder 7">
            <a:extLst>
              <a:ext uri="{FF2B5EF4-FFF2-40B4-BE49-F238E27FC236}">
                <a16:creationId xmlns:a16="http://schemas.microsoft.com/office/drawing/2014/main" id="{F6406478-66AC-B24A-4D4A-745B34757F99}"/>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22" name="Picture 21">
            <a:extLst>
              <a:ext uri="{FF2B5EF4-FFF2-40B4-BE49-F238E27FC236}">
                <a16:creationId xmlns:a16="http://schemas.microsoft.com/office/drawing/2014/main" id="{E83CAAA1-DCCD-3BA3-DE2F-CFF8A4064C88}"/>
              </a:ext>
            </a:extLst>
          </p:cNvPr>
          <p:cNvPicPr>
            <a:picLocks noChangeAspect="1"/>
          </p:cNvPicPr>
          <p:nvPr/>
        </p:nvPicPr>
        <p:blipFill>
          <a:blip r:embed="rId6"/>
          <a:stretch>
            <a:fillRect/>
          </a:stretch>
        </p:blipFill>
        <p:spPr>
          <a:xfrm>
            <a:off x="9446000" y="-39860"/>
            <a:ext cx="2734253" cy="4361780"/>
          </a:xfrm>
          <a:prstGeom prst="rect">
            <a:avLst/>
          </a:prstGeom>
        </p:spPr>
      </p:pic>
      <p:pic>
        <p:nvPicPr>
          <p:cNvPr id="17" name="Picture 16">
            <a:extLst>
              <a:ext uri="{FF2B5EF4-FFF2-40B4-BE49-F238E27FC236}">
                <a16:creationId xmlns:a16="http://schemas.microsoft.com/office/drawing/2014/main" id="{CE0C65B1-0450-41C3-41EE-0B7D48F472EB}"/>
              </a:ext>
            </a:extLst>
          </p:cNvPr>
          <p:cNvPicPr>
            <a:picLocks noChangeAspect="1"/>
          </p:cNvPicPr>
          <p:nvPr/>
        </p:nvPicPr>
        <p:blipFill>
          <a:blip r:embed="rId7"/>
          <a:stretch>
            <a:fillRect/>
          </a:stretch>
        </p:blipFill>
        <p:spPr>
          <a:xfrm>
            <a:off x="6115050" y="12390"/>
            <a:ext cx="2373975" cy="2313285"/>
          </a:xfrm>
          <a:prstGeom prst="rect">
            <a:avLst/>
          </a:prstGeom>
        </p:spPr>
      </p:pic>
      <p:pic>
        <p:nvPicPr>
          <p:cNvPr id="20" name="Picture 19">
            <a:extLst>
              <a:ext uri="{FF2B5EF4-FFF2-40B4-BE49-F238E27FC236}">
                <a16:creationId xmlns:a16="http://schemas.microsoft.com/office/drawing/2014/main" id="{42C42289-2C94-6AE6-093E-62FF4995F88B}"/>
              </a:ext>
            </a:extLst>
          </p:cNvPr>
          <p:cNvPicPr>
            <a:picLocks noChangeAspect="1"/>
          </p:cNvPicPr>
          <p:nvPr/>
        </p:nvPicPr>
        <p:blipFill>
          <a:blip r:embed="rId8"/>
          <a:stretch>
            <a:fillRect/>
          </a:stretch>
        </p:blipFill>
        <p:spPr>
          <a:xfrm>
            <a:off x="1838349" y="2166707"/>
            <a:ext cx="2466974" cy="2214959"/>
          </a:xfrm>
          <a:prstGeom prst="rect">
            <a:avLst/>
          </a:prstGeom>
        </p:spPr>
      </p:pic>
      <p:pic>
        <p:nvPicPr>
          <p:cNvPr id="19" name="Picture 18">
            <a:extLst>
              <a:ext uri="{FF2B5EF4-FFF2-40B4-BE49-F238E27FC236}">
                <a16:creationId xmlns:a16="http://schemas.microsoft.com/office/drawing/2014/main" id="{F4E53ECF-2BFC-4333-6F12-17F080340ADC}"/>
              </a:ext>
            </a:extLst>
          </p:cNvPr>
          <p:cNvPicPr>
            <a:picLocks noChangeAspect="1"/>
          </p:cNvPicPr>
          <p:nvPr/>
        </p:nvPicPr>
        <p:blipFill>
          <a:blip r:embed="rId9"/>
          <a:stretch>
            <a:fillRect/>
          </a:stretch>
        </p:blipFill>
        <p:spPr>
          <a:xfrm>
            <a:off x="3590321" y="4138880"/>
            <a:ext cx="2515204" cy="2560381"/>
          </a:xfrm>
          <a:prstGeom prst="rect">
            <a:avLst/>
          </a:prstGeom>
        </p:spPr>
      </p:pic>
      <p:pic>
        <p:nvPicPr>
          <p:cNvPr id="15" name="Picture 14">
            <a:extLst>
              <a:ext uri="{FF2B5EF4-FFF2-40B4-BE49-F238E27FC236}">
                <a16:creationId xmlns:a16="http://schemas.microsoft.com/office/drawing/2014/main" id="{0A6835C9-046B-77F6-A574-36BAF075DC77}"/>
              </a:ext>
            </a:extLst>
          </p:cNvPr>
          <p:cNvPicPr>
            <a:picLocks noChangeAspect="1"/>
          </p:cNvPicPr>
          <p:nvPr/>
        </p:nvPicPr>
        <p:blipFill>
          <a:blip r:embed="rId10"/>
          <a:stretch>
            <a:fillRect/>
          </a:stretch>
        </p:blipFill>
        <p:spPr>
          <a:xfrm>
            <a:off x="4004314" y="-17223"/>
            <a:ext cx="2359219" cy="2315892"/>
          </a:xfrm>
          <a:prstGeom prst="rect">
            <a:avLst/>
          </a:prstGeom>
        </p:spPr>
      </p:pic>
      <p:pic>
        <p:nvPicPr>
          <p:cNvPr id="28" name="Picture 27">
            <a:extLst>
              <a:ext uri="{FF2B5EF4-FFF2-40B4-BE49-F238E27FC236}">
                <a16:creationId xmlns:a16="http://schemas.microsoft.com/office/drawing/2014/main" id="{60905C4F-A0BA-DD69-4ACF-264829AC8AB7}"/>
              </a:ext>
            </a:extLst>
          </p:cNvPr>
          <p:cNvPicPr>
            <a:picLocks noChangeAspect="1"/>
          </p:cNvPicPr>
          <p:nvPr/>
        </p:nvPicPr>
        <p:blipFill>
          <a:blip r:embed="rId2"/>
          <a:stretch>
            <a:fillRect/>
          </a:stretch>
        </p:blipFill>
        <p:spPr>
          <a:xfrm>
            <a:off x="8184879" y="4250624"/>
            <a:ext cx="4019330" cy="2409627"/>
          </a:xfrm>
          <a:prstGeom prst="rect">
            <a:avLst/>
          </a:prstGeom>
        </p:spPr>
      </p:pic>
      <p:pic>
        <p:nvPicPr>
          <p:cNvPr id="18" name="Picture 17">
            <a:extLst>
              <a:ext uri="{FF2B5EF4-FFF2-40B4-BE49-F238E27FC236}">
                <a16:creationId xmlns:a16="http://schemas.microsoft.com/office/drawing/2014/main" id="{6A2A3409-DC47-070D-75F5-4742D587103B}"/>
              </a:ext>
            </a:extLst>
          </p:cNvPr>
          <p:cNvPicPr>
            <a:picLocks noChangeAspect="1"/>
          </p:cNvPicPr>
          <p:nvPr/>
        </p:nvPicPr>
        <p:blipFill>
          <a:blip r:embed="rId11"/>
          <a:stretch>
            <a:fillRect/>
          </a:stretch>
        </p:blipFill>
        <p:spPr>
          <a:xfrm>
            <a:off x="6575320" y="2275903"/>
            <a:ext cx="2410410" cy="2084714"/>
          </a:xfrm>
          <a:prstGeom prst="rect">
            <a:avLst/>
          </a:prstGeom>
        </p:spPr>
      </p:pic>
      <p:pic>
        <p:nvPicPr>
          <p:cNvPr id="29" name="Picture 28">
            <a:extLst>
              <a:ext uri="{FF2B5EF4-FFF2-40B4-BE49-F238E27FC236}">
                <a16:creationId xmlns:a16="http://schemas.microsoft.com/office/drawing/2014/main" id="{2C9EF3FD-BC21-CE77-20EA-25388FA9D5DE}"/>
              </a:ext>
            </a:extLst>
          </p:cNvPr>
          <p:cNvPicPr>
            <a:picLocks noChangeAspect="1"/>
          </p:cNvPicPr>
          <p:nvPr/>
        </p:nvPicPr>
        <p:blipFill>
          <a:blip r:embed="rId12"/>
          <a:stretch>
            <a:fillRect/>
          </a:stretch>
        </p:blipFill>
        <p:spPr>
          <a:xfrm>
            <a:off x="8105385" y="-39861"/>
            <a:ext cx="2124075" cy="2325676"/>
          </a:xfrm>
          <a:prstGeom prst="rect">
            <a:avLst/>
          </a:prstGeom>
        </p:spPr>
      </p:pic>
      <p:pic>
        <p:nvPicPr>
          <p:cNvPr id="31" name="Picture 30">
            <a:extLst>
              <a:ext uri="{FF2B5EF4-FFF2-40B4-BE49-F238E27FC236}">
                <a16:creationId xmlns:a16="http://schemas.microsoft.com/office/drawing/2014/main" id="{287E1C07-409E-EAF1-6204-1B83F402CBED}"/>
              </a:ext>
            </a:extLst>
          </p:cNvPr>
          <p:cNvPicPr>
            <a:picLocks noChangeAspect="1"/>
          </p:cNvPicPr>
          <p:nvPr/>
        </p:nvPicPr>
        <p:blipFill>
          <a:blip r:embed="rId13"/>
          <a:stretch>
            <a:fillRect/>
          </a:stretch>
        </p:blipFill>
        <p:spPr>
          <a:xfrm>
            <a:off x="8901755" y="2000756"/>
            <a:ext cx="1857375" cy="2457450"/>
          </a:xfrm>
          <a:prstGeom prst="rect">
            <a:avLst/>
          </a:prstGeom>
        </p:spPr>
      </p:pic>
      <p:pic>
        <p:nvPicPr>
          <p:cNvPr id="4" name="Picture 3">
            <a:extLst>
              <a:ext uri="{FF2B5EF4-FFF2-40B4-BE49-F238E27FC236}">
                <a16:creationId xmlns:a16="http://schemas.microsoft.com/office/drawing/2014/main" id="{E740076E-8C93-EA9D-6B07-853F8EE71002}"/>
              </a:ext>
            </a:extLst>
          </p:cNvPr>
          <p:cNvPicPr>
            <a:picLocks noChangeAspect="1"/>
          </p:cNvPicPr>
          <p:nvPr/>
        </p:nvPicPr>
        <p:blipFill>
          <a:blip r:embed="rId14"/>
          <a:stretch>
            <a:fillRect/>
          </a:stretch>
        </p:blipFill>
        <p:spPr>
          <a:xfrm>
            <a:off x="4146530" y="2266947"/>
            <a:ext cx="2466975" cy="1933746"/>
          </a:xfrm>
          <a:prstGeom prst="rect">
            <a:avLst/>
          </a:prstGeom>
        </p:spPr>
      </p:pic>
      <p:pic>
        <p:nvPicPr>
          <p:cNvPr id="3" name="Picture 2">
            <a:extLst>
              <a:ext uri="{FF2B5EF4-FFF2-40B4-BE49-F238E27FC236}">
                <a16:creationId xmlns:a16="http://schemas.microsoft.com/office/drawing/2014/main" id="{7CE8C436-F4B4-2391-41AA-D56C9FA1CA0B}"/>
              </a:ext>
            </a:extLst>
          </p:cNvPr>
          <p:cNvPicPr>
            <a:picLocks noChangeAspect="1"/>
          </p:cNvPicPr>
          <p:nvPr/>
        </p:nvPicPr>
        <p:blipFill>
          <a:blip r:embed="rId15"/>
          <a:stretch>
            <a:fillRect/>
          </a:stretch>
        </p:blipFill>
        <p:spPr>
          <a:xfrm>
            <a:off x="4127706" y="2538116"/>
            <a:ext cx="2447614" cy="1662576"/>
          </a:xfrm>
          <a:prstGeom prst="rect">
            <a:avLst/>
          </a:prstGeom>
        </p:spPr>
      </p:pic>
      <p:pic>
        <p:nvPicPr>
          <p:cNvPr id="21" name="Picture 20">
            <a:extLst>
              <a:ext uri="{FF2B5EF4-FFF2-40B4-BE49-F238E27FC236}">
                <a16:creationId xmlns:a16="http://schemas.microsoft.com/office/drawing/2014/main" id="{374AB76B-2A52-AA0E-F2DF-8FA7A976B754}"/>
              </a:ext>
            </a:extLst>
          </p:cNvPr>
          <p:cNvPicPr>
            <a:picLocks noChangeAspect="1"/>
          </p:cNvPicPr>
          <p:nvPr/>
        </p:nvPicPr>
        <p:blipFill>
          <a:blip r:embed="rId16"/>
          <a:stretch>
            <a:fillRect/>
          </a:stretch>
        </p:blipFill>
        <p:spPr>
          <a:xfrm>
            <a:off x="6093057" y="4192720"/>
            <a:ext cx="2770513" cy="2484089"/>
          </a:xfrm>
          <a:prstGeom prst="rect">
            <a:avLst/>
          </a:prstGeom>
        </p:spPr>
      </p:pic>
    </p:spTree>
    <p:extLst>
      <p:ext uri="{BB962C8B-B14F-4D97-AF65-F5344CB8AC3E}">
        <p14:creationId xmlns:p14="http://schemas.microsoft.com/office/powerpoint/2010/main" val="79269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7E29-4AD3-3AC4-5F2F-8ED949CDCC55}"/>
              </a:ext>
            </a:extLst>
          </p:cNvPr>
          <p:cNvSpPr>
            <a:spLocks noGrp="1"/>
          </p:cNvSpPr>
          <p:nvPr>
            <p:ph type="title"/>
          </p:nvPr>
        </p:nvSpPr>
        <p:spPr>
          <a:xfrm>
            <a:off x="0" y="-670560"/>
            <a:ext cx="3352800" cy="7528559"/>
          </a:xfrm>
        </p:spPr>
        <p:txBody>
          <a:bodyPr>
            <a:noAutofit/>
          </a:bodyPr>
          <a:lstStyle/>
          <a:p>
            <a:r>
              <a:rPr lang="en-GB" sz="2400" u="sng" dirty="0">
                <a:effectLst/>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National strategy for autistic children, young people and adults: 2021 to 2026</a:t>
            </a:r>
            <a:br>
              <a:rPr lang="en-GB" sz="2800" u="sng" dirty="0">
                <a:effectLst/>
                <a:latin typeface="Arial" panose="020B0604020202020204" pitchFamily="34" charset="0"/>
                <a:ea typeface="Calibri" panose="020F0502020204030204" pitchFamily="34" charset="0"/>
              </a:rPr>
            </a:br>
            <a:br>
              <a:rPr lang="en-GB" sz="2800" u="sng" dirty="0">
                <a:effectLst/>
                <a:latin typeface="Arial" panose="020B0604020202020204" pitchFamily="34" charset="0"/>
                <a:ea typeface="Calibri" panose="020F0502020204030204" pitchFamily="34" charset="0"/>
              </a:rPr>
            </a:br>
            <a:br>
              <a:rPr lang="en-GB" sz="2400" u="sng" dirty="0">
                <a:effectLst/>
                <a:latin typeface="Arial" panose="020B0604020202020204" pitchFamily="34" charset="0"/>
                <a:ea typeface="Calibri" panose="020F0502020204030204" pitchFamily="34" charset="0"/>
              </a:rPr>
            </a:br>
            <a:r>
              <a:rPr kumimoji="0" lang="en-GB" sz="3200" b="1" i="0" u="none" strike="noStrike" kern="1200" cap="none" spc="-20" normalizeH="0" baseline="0" noProof="0" dirty="0">
                <a:ln>
                  <a:noFill/>
                </a:ln>
                <a:solidFill>
                  <a:srgbClr val="FFFF00"/>
                </a:solidFill>
                <a:effectLst/>
                <a:uLnTx/>
                <a:uFillTx/>
                <a:latin typeface="Avenir Next LT Pro"/>
                <a:ea typeface="+mn-ea"/>
                <a:cs typeface="+mn-cs"/>
              </a:rPr>
              <a:t>Autistic involvement in this agenda?</a:t>
            </a:r>
            <a:br>
              <a:rPr kumimoji="0" lang="en-GB" sz="3200" b="1" i="0" u="none" strike="noStrike" kern="1200" cap="none" spc="-20" normalizeH="0" baseline="0" noProof="0" dirty="0">
                <a:ln>
                  <a:noFill/>
                </a:ln>
                <a:solidFill>
                  <a:srgbClr val="FFFF00"/>
                </a:solidFill>
                <a:effectLst/>
                <a:uLnTx/>
                <a:uFillTx/>
                <a:latin typeface="Avenir Next LT Pro"/>
                <a:ea typeface="+mn-ea"/>
                <a:cs typeface="+mn-cs"/>
              </a:rPr>
            </a:br>
            <a:br>
              <a:rPr kumimoji="0" lang="en-GB" sz="2400" b="1" i="0" u="none" strike="noStrike" kern="1200" cap="none" spc="-20" normalizeH="0" baseline="0" noProof="0" dirty="0">
                <a:ln>
                  <a:noFill/>
                </a:ln>
                <a:solidFill>
                  <a:srgbClr val="FF0000"/>
                </a:solidFill>
                <a:effectLst/>
                <a:uLnTx/>
                <a:uFillTx/>
                <a:latin typeface="Avenir Next LT Pro"/>
                <a:ea typeface="+mn-ea"/>
                <a:cs typeface="+mn-cs"/>
              </a:rPr>
            </a:br>
            <a:br>
              <a:rPr kumimoji="0" lang="en-GB" sz="2400" b="1" i="0" u="none" strike="noStrike" kern="1200" cap="none" spc="-20" normalizeH="0" baseline="0" noProof="0" dirty="0">
                <a:ln>
                  <a:noFill/>
                </a:ln>
                <a:solidFill>
                  <a:srgbClr val="FF0000"/>
                </a:solidFill>
                <a:effectLst/>
                <a:uLnTx/>
                <a:uFillTx/>
                <a:latin typeface="Avenir Next LT Pro"/>
                <a:ea typeface="+mn-ea"/>
                <a:cs typeface="+mn-cs"/>
              </a:rPr>
            </a:br>
            <a:r>
              <a:rPr kumimoji="0" lang="en-GB" sz="2400" b="1" i="0" u="none" strike="noStrike" kern="1200" cap="none" spc="-20" normalizeH="0" baseline="0" noProof="0" dirty="0">
                <a:ln>
                  <a:noFill/>
                </a:ln>
                <a:solidFill>
                  <a:schemeClr val="tx2">
                    <a:lumMod val="25000"/>
                    <a:lumOff val="75000"/>
                  </a:schemeClr>
                </a:solidFill>
                <a:effectLst/>
                <a:uLnTx/>
                <a:uFillTx/>
                <a:latin typeface="Avenir Next LT Pro"/>
                <a:ea typeface="+mn-ea"/>
                <a:cs typeface="+mn-cs"/>
              </a:rPr>
              <a:t>Moving beyond tokenism…</a:t>
            </a:r>
            <a:br>
              <a:rPr kumimoji="0" lang="en-GB" sz="2400" b="1" i="0" u="none" strike="noStrike" kern="1200" cap="none" spc="-20" normalizeH="0" baseline="0" noProof="0" dirty="0">
                <a:ln>
                  <a:noFill/>
                </a:ln>
                <a:solidFill>
                  <a:schemeClr val="tx2">
                    <a:lumMod val="25000"/>
                    <a:lumOff val="75000"/>
                  </a:schemeClr>
                </a:solidFill>
                <a:effectLst/>
                <a:uLnTx/>
                <a:uFillTx/>
                <a:latin typeface="Avenir Next LT Pro"/>
                <a:ea typeface="+mn-ea"/>
                <a:cs typeface="+mn-cs"/>
              </a:rPr>
            </a:br>
            <a:br>
              <a:rPr kumimoji="0" lang="en-GB" sz="2400" b="1" i="0" u="none" strike="noStrike" kern="1200" cap="none" spc="-20" normalizeH="0" baseline="0" noProof="0" dirty="0">
                <a:ln>
                  <a:noFill/>
                </a:ln>
                <a:solidFill>
                  <a:srgbClr val="FF0000"/>
                </a:solidFill>
                <a:effectLst/>
                <a:uLnTx/>
                <a:uFillTx/>
                <a:latin typeface="Avenir Next LT Pro"/>
                <a:ea typeface="+mn-ea"/>
                <a:cs typeface="+mn-cs"/>
              </a:rPr>
            </a:br>
            <a:endParaRPr lang="en-GB" sz="2400" u="sng" dirty="0"/>
          </a:p>
        </p:txBody>
      </p:sp>
      <p:sp>
        <p:nvSpPr>
          <p:cNvPr id="5" name="Date Placeholder 4">
            <a:extLst>
              <a:ext uri="{FF2B5EF4-FFF2-40B4-BE49-F238E27FC236}">
                <a16:creationId xmlns:a16="http://schemas.microsoft.com/office/drawing/2014/main" id="{6120934A-BCB0-BDAD-B2A1-2D5863A5F3D7}"/>
              </a:ext>
            </a:extLst>
          </p:cNvPr>
          <p:cNvSpPr>
            <a:spLocks noGrp="1"/>
          </p:cNvSpPr>
          <p:nvPr>
            <p:ph type="dt" sz="half" idx="10"/>
          </p:nvPr>
        </p:nvSpPr>
        <p:spPr/>
        <p:txBody>
          <a:bodyPr/>
          <a:lstStyle/>
          <a:p>
            <a:pPr>
              <a:defRPr/>
            </a:pPr>
            <a:r>
              <a:rPr lang="en-US" dirty="0">
                <a:solidFill>
                  <a:prstClr val="black"/>
                </a:solidFill>
              </a:rPr>
              <a:t>20XX</a:t>
            </a:r>
          </a:p>
        </p:txBody>
      </p:sp>
      <p:graphicFrame>
        <p:nvGraphicFramePr>
          <p:cNvPr id="10" name="Table 10">
            <a:extLst>
              <a:ext uri="{FF2B5EF4-FFF2-40B4-BE49-F238E27FC236}">
                <a16:creationId xmlns:a16="http://schemas.microsoft.com/office/drawing/2014/main" id="{59E18962-B2CE-5955-E4AB-5AD49539A404}"/>
              </a:ext>
            </a:extLst>
          </p:cNvPr>
          <p:cNvGraphicFramePr>
            <a:graphicFrameLocks noGrp="1"/>
          </p:cNvGraphicFramePr>
          <p:nvPr>
            <p:ph sz="quarter" idx="14"/>
            <p:extLst>
              <p:ext uri="{D42A27DB-BD31-4B8C-83A1-F6EECF244321}">
                <p14:modId xmlns:p14="http://schemas.microsoft.com/office/powerpoint/2010/main" val="2918721762"/>
              </p:ext>
            </p:extLst>
          </p:nvPr>
        </p:nvGraphicFramePr>
        <p:xfrm>
          <a:off x="3352800" y="137795"/>
          <a:ext cx="8429625" cy="4555128"/>
        </p:xfrm>
        <a:graphic>
          <a:graphicData uri="http://schemas.openxmlformats.org/drawingml/2006/table">
            <a:tbl>
              <a:tblPr firstRow="1" bandRow="1">
                <a:tableStyleId>{5C22544A-7EE6-4342-B048-85BDC9FD1C3A}</a:tableStyleId>
              </a:tblPr>
              <a:tblGrid>
                <a:gridCol w="8429625">
                  <a:extLst>
                    <a:ext uri="{9D8B030D-6E8A-4147-A177-3AD203B41FA5}">
                      <a16:colId xmlns:a16="http://schemas.microsoft.com/office/drawing/2014/main" val="160032151"/>
                    </a:ext>
                  </a:extLst>
                </a:gridCol>
              </a:tblGrid>
              <a:tr h="622028">
                <a:tc>
                  <a:txBody>
                    <a:bodyPr/>
                    <a:lstStyle/>
                    <a:p>
                      <a:pPr algn="ctr"/>
                      <a:r>
                        <a:rPr lang="en-GB" sz="3200" b="1" dirty="0"/>
                        <a:t>Priorities:</a:t>
                      </a:r>
                    </a:p>
                  </a:txBody>
                  <a:tcPr/>
                </a:tc>
                <a:extLst>
                  <a:ext uri="{0D108BD9-81ED-4DB2-BD59-A6C34878D82A}">
                    <a16:rowId xmlns:a16="http://schemas.microsoft.com/office/drawing/2014/main" val="2159728095"/>
                  </a:ext>
                </a:extLst>
              </a:tr>
              <a:tr h="622028">
                <a:tc>
                  <a:txBody>
                    <a:bodyPr/>
                    <a:lstStyle/>
                    <a:p>
                      <a:pPr algn="ctr"/>
                      <a:r>
                        <a:rPr lang="en-GB" sz="3200" b="1" dirty="0"/>
                        <a:t>health</a:t>
                      </a:r>
                    </a:p>
                  </a:txBody>
                  <a:tcPr/>
                </a:tc>
                <a:extLst>
                  <a:ext uri="{0D108BD9-81ED-4DB2-BD59-A6C34878D82A}">
                    <a16:rowId xmlns:a16="http://schemas.microsoft.com/office/drawing/2014/main" val="3073395698"/>
                  </a:ext>
                </a:extLst>
              </a:tr>
              <a:tr h="622028">
                <a:tc>
                  <a:txBody>
                    <a:bodyPr/>
                    <a:lstStyle/>
                    <a:p>
                      <a:pPr algn="ctr"/>
                      <a:r>
                        <a:rPr lang="en-GB" sz="3200" b="1" dirty="0"/>
                        <a:t>education</a:t>
                      </a:r>
                    </a:p>
                  </a:txBody>
                  <a:tcPr/>
                </a:tc>
                <a:extLst>
                  <a:ext uri="{0D108BD9-81ED-4DB2-BD59-A6C34878D82A}">
                    <a16:rowId xmlns:a16="http://schemas.microsoft.com/office/drawing/2014/main" val="1658034908"/>
                  </a:ext>
                </a:extLst>
              </a:tr>
              <a:tr h="622028">
                <a:tc>
                  <a:txBody>
                    <a:bodyPr/>
                    <a:lstStyle/>
                    <a:p>
                      <a:pPr algn="ctr"/>
                      <a:r>
                        <a:rPr lang="en-GB" sz="4800" b="1" dirty="0"/>
                        <a:t>employment</a:t>
                      </a:r>
                    </a:p>
                  </a:txBody>
                  <a:tcPr/>
                </a:tc>
                <a:extLst>
                  <a:ext uri="{0D108BD9-81ED-4DB2-BD59-A6C34878D82A}">
                    <a16:rowId xmlns:a16="http://schemas.microsoft.com/office/drawing/2014/main" val="3761231054"/>
                  </a:ext>
                </a:extLst>
              </a:tr>
              <a:tr h="622028">
                <a:tc>
                  <a:txBody>
                    <a:bodyPr/>
                    <a:lstStyle/>
                    <a:p>
                      <a:pPr algn="ctr"/>
                      <a:r>
                        <a:rPr lang="en-GB" sz="3200" b="1" dirty="0"/>
                        <a:t>social care</a:t>
                      </a:r>
                    </a:p>
                  </a:txBody>
                  <a:tcPr/>
                </a:tc>
                <a:extLst>
                  <a:ext uri="{0D108BD9-81ED-4DB2-BD59-A6C34878D82A}">
                    <a16:rowId xmlns:a16="http://schemas.microsoft.com/office/drawing/2014/main" val="1041276988"/>
                  </a:ext>
                </a:extLst>
              </a:tr>
              <a:tr h="622028">
                <a:tc>
                  <a:txBody>
                    <a:bodyPr/>
                    <a:lstStyle/>
                    <a:p>
                      <a:pPr algn="ctr"/>
                      <a:r>
                        <a:rPr lang="en-GB" sz="3200" b="1" dirty="0"/>
                        <a:t>criminal justice</a:t>
                      </a:r>
                    </a:p>
                  </a:txBody>
                  <a:tcPr/>
                </a:tc>
                <a:extLst>
                  <a:ext uri="{0D108BD9-81ED-4DB2-BD59-A6C34878D82A}">
                    <a16:rowId xmlns:a16="http://schemas.microsoft.com/office/drawing/2014/main" val="3745223838"/>
                  </a:ext>
                </a:extLst>
              </a:tr>
              <a:tr h="622028">
                <a:tc>
                  <a:txBody>
                    <a:bodyPr/>
                    <a:lstStyle/>
                    <a:p>
                      <a:pPr algn="ctr"/>
                      <a:r>
                        <a:rPr lang="en-GB" sz="3200" b="1" dirty="0"/>
                        <a:t>community</a:t>
                      </a:r>
                    </a:p>
                  </a:txBody>
                  <a:tcPr/>
                </a:tc>
                <a:extLst>
                  <a:ext uri="{0D108BD9-81ED-4DB2-BD59-A6C34878D82A}">
                    <a16:rowId xmlns:a16="http://schemas.microsoft.com/office/drawing/2014/main" val="2395488979"/>
                  </a:ext>
                </a:extLst>
              </a:tr>
            </a:tbl>
          </a:graphicData>
        </a:graphic>
      </p:graphicFrame>
      <p:sp>
        <p:nvSpPr>
          <p:cNvPr id="12" name="TextBox 11">
            <a:extLst>
              <a:ext uri="{FF2B5EF4-FFF2-40B4-BE49-F238E27FC236}">
                <a16:creationId xmlns:a16="http://schemas.microsoft.com/office/drawing/2014/main" id="{A8469DF9-E44F-6295-521F-B41B9F481309}"/>
              </a:ext>
            </a:extLst>
          </p:cNvPr>
          <p:cNvSpPr txBox="1"/>
          <p:nvPr/>
        </p:nvSpPr>
        <p:spPr>
          <a:xfrm>
            <a:off x="3048000" y="3353153"/>
            <a:ext cx="9144000" cy="1138838"/>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2800" b="0" i="0" u="none" strike="noStrike" kern="1200" cap="none" spc="-20" normalizeH="0" baseline="0" noProof="0" dirty="0">
              <a:ln>
                <a:noFill/>
              </a:ln>
              <a:solidFill>
                <a:srgbClr val="FF0000"/>
              </a:solidFill>
              <a:effectLst/>
              <a:uLnTx/>
              <a:uFillTx/>
              <a:latin typeface="Avenir Next LT Pro"/>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2800" b="1" i="0" u="none" strike="noStrike" kern="1200" cap="none" spc="-20" normalizeH="0" baseline="0" noProof="0" dirty="0">
              <a:ln>
                <a:noFill/>
              </a:ln>
              <a:solidFill>
                <a:srgbClr val="FF0000"/>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35D9003F-A967-C654-4100-51CE2DB20C7E}"/>
              </a:ext>
            </a:extLst>
          </p:cNvPr>
          <p:cNvPicPr>
            <a:picLocks noChangeAspect="1"/>
          </p:cNvPicPr>
          <p:nvPr/>
        </p:nvPicPr>
        <p:blipFill>
          <a:blip r:embed="rId3"/>
          <a:stretch>
            <a:fillRect/>
          </a:stretch>
        </p:blipFill>
        <p:spPr>
          <a:xfrm>
            <a:off x="3352800" y="4861898"/>
            <a:ext cx="3278262" cy="1910613"/>
          </a:xfrm>
          <a:prstGeom prst="rect">
            <a:avLst/>
          </a:prstGeom>
        </p:spPr>
      </p:pic>
      <p:pic>
        <p:nvPicPr>
          <p:cNvPr id="4" name="Picture 3">
            <a:extLst>
              <a:ext uri="{FF2B5EF4-FFF2-40B4-BE49-F238E27FC236}">
                <a16:creationId xmlns:a16="http://schemas.microsoft.com/office/drawing/2014/main" id="{2DEB0129-8ECA-DEE6-C553-6F912EF6630E}"/>
              </a:ext>
            </a:extLst>
          </p:cNvPr>
          <p:cNvPicPr>
            <a:picLocks noChangeAspect="1"/>
          </p:cNvPicPr>
          <p:nvPr/>
        </p:nvPicPr>
        <p:blipFill>
          <a:blip r:embed="rId4"/>
          <a:stretch>
            <a:fillRect/>
          </a:stretch>
        </p:blipFill>
        <p:spPr>
          <a:xfrm>
            <a:off x="9253278" y="4810125"/>
            <a:ext cx="2047875" cy="2047875"/>
          </a:xfrm>
          <a:prstGeom prst="rect">
            <a:avLst/>
          </a:prstGeom>
        </p:spPr>
      </p:pic>
    </p:spTree>
    <p:extLst>
      <p:ext uri="{BB962C8B-B14F-4D97-AF65-F5344CB8AC3E}">
        <p14:creationId xmlns:p14="http://schemas.microsoft.com/office/powerpoint/2010/main" val="43131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E07C-E108-6ED3-BFEE-8E584E6094C7}"/>
              </a:ext>
            </a:extLst>
          </p:cNvPr>
          <p:cNvSpPr>
            <a:spLocks noGrp="1"/>
          </p:cNvSpPr>
          <p:nvPr>
            <p:ph type="title"/>
          </p:nvPr>
        </p:nvSpPr>
        <p:spPr/>
        <p:txBody>
          <a:bodyPr>
            <a:normAutofit/>
          </a:bodyPr>
          <a:lstStyle/>
          <a:p>
            <a:r>
              <a:rPr lang="en-GB" sz="3600" dirty="0"/>
              <a:t>The Buckland Review</a:t>
            </a:r>
          </a:p>
        </p:txBody>
      </p:sp>
      <p:sp>
        <p:nvSpPr>
          <p:cNvPr id="3" name="Footer Placeholder 2">
            <a:extLst>
              <a:ext uri="{FF2B5EF4-FFF2-40B4-BE49-F238E27FC236}">
                <a16:creationId xmlns:a16="http://schemas.microsoft.com/office/drawing/2014/main" id="{1F5A6989-8F08-AB95-576B-4D770C333E6D}"/>
              </a:ext>
            </a:extLst>
          </p:cNvPr>
          <p:cNvSpPr>
            <a:spLocks noGrp="1"/>
          </p:cNvSpPr>
          <p:nvPr>
            <p:ph type="ftr" sz="quarter" idx="11"/>
          </p:nvPr>
        </p:nvSpPr>
        <p:spPr/>
        <p:txBody>
          <a:bodyPr/>
          <a:lstStyle/>
          <a:p>
            <a:pPr>
              <a:defRPr/>
            </a:pPr>
            <a:r>
              <a:rPr kumimoji="0" lang="en-US" sz="2000" b="0" i="0" u="none" strike="noStrike" kern="1200" cap="none" spc="0" normalizeH="0" baseline="0" noProof="0" dirty="0">
                <a:ln>
                  <a:noFill/>
                </a:ln>
                <a:solidFill>
                  <a:prstClr val="white"/>
                </a:solidFill>
                <a:effectLst/>
                <a:highlight>
                  <a:srgbClr val="000000"/>
                </a:highlight>
                <a:uLnTx/>
                <a:uFillTx/>
                <a:latin typeface="Avenir Next LT Pro"/>
                <a:ea typeface="+mn-ea"/>
                <a:cs typeface="+mn-cs"/>
              </a:rPr>
              <a:t>Announced 2nd April 2023</a:t>
            </a:r>
            <a:endParaRPr lang="en-US" sz="2000" dirty="0"/>
          </a:p>
        </p:txBody>
      </p:sp>
      <p:sp>
        <p:nvSpPr>
          <p:cNvPr id="5" name="Date Placeholder 4">
            <a:extLst>
              <a:ext uri="{FF2B5EF4-FFF2-40B4-BE49-F238E27FC236}">
                <a16:creationId xmlns:a16="http://schemas.microsoft.com/office/drawing/2014/main" id="{D2C35E5E-20F4-FF62-AA45-01031683553B}"/>
              </a:ext>
            </a:extLst>
          </p:cNvPr>
          <p:cNvSpPr>
            <a:spLocks noGrp="1"/>
          </p:cNvSpPr>
          <p:nvPr>
            <p:ph type="dt" sz="half" idx="10"/>
          </p:nvPr>
        </p:nvSpPr>
        <p:spPr/>
        <p:txBody>
          <a:body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CFAC6D16-846A-081F-CC18-5A8F0CF5A7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12" name="Content Placeholder 11" descr="A person in a suit speaking into a microphone">
            <a:extLst>
              <a:ext uri="{FF2B5EF4-FFF2-40B4-BE49-F238E27FC236}">
                <a16:creationId xmlns:a16="http://schemas.microsoft.com/office/drawing/2014/main" id="{1CFF8627-2B99-E9F5-C63E-69810E81689B}"/>
              </a:ext>
            </a:extLst>
          </p:cNvPr>
          <p:cNvPicPr>
            <a:picLocks noGrp="1" noChangeAspect="1"/>
          </p:cNvPicPr>
          <p:nvPr>
            <p:ph sz="quarter" idx="14"/>
          </p:nvPr>
        </p:nvPicPr>
        <p:blipFill>
          <a:blip r:embed="rId2"/>
          <a:stretch>
            <a:fillRect/>
          </a:stretch>
        </p:blipFill>
        <p:spPr>
          <a:xfrm>
            <a:off x="5073445" y="137795"/>
            <a:ext cx="5230761" cy="4198374"/>
          </a:xfrm>
        </p:spPr>
      </p:pic>
      <p:sp>
        <p:nvSpPr>
          <p:cNvPr id="14" name="TextBox 13">
            <a:extLst>
              <a:ext uri="{FF2B5EF4-FFF2-40B4-BE49-F238E27FC236}">
                <a16:creationId xmlns:a16="http://schemas.microsoft.com/office/drawing/2014/main" id="{BDAD423C-A6C7-FB48-517E-3A5535095EF0}"/>
              </a:ext>
            </a:extLst>
          </p:cNvPr>
          <p:cNvSpPr txBox="1"/>
          <p:nvPr/>
        </p:nvSpPr>
        <p:spPr>
          <a:xfrm rot="10454458" flipV="1">
            <a:off x="4052319" y="5465945"/>
            <a:ext cx="7078430" cy="5359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highlight>
                  <a:srgbClr val="000000"/>
                </a:highlight>
                <a:uLnTx/>
                <a:uFillTx/>
                <a:latin typeface="Avenir Next LT Pro"/>
                <a:ea typeface="+mn-ea"/>
                <a:cs typeface="+mn-cs"/>
              </a:rPr>
              <a:t>Autism Employment Review</a:t>
            </a:r>
            <a:endParaRPr kumimoji="0" lang="en-US" sz="2800" b="0" i="0" u="none" strike="noStrike" kern="1200" cap="none" spc="0" normalizeH="0" baseline="0" noProof="0" dirty="0">
              <a:ln>
                <a:noFill/>
              </a:ln>
              <a:solidFill>
                <a:prstClr val="white"/>
              </a:solidFill>
              <a:effectLst/>
              <a:highlight>
                <a:srgbClr val="000000"/>
              </a:highlight>
              <a:uLnTx/>
              <a:uFillTx/>
              <a:latin typeface="Avenir Next LT Pro"/>
              <a:ea typeface="+mn-ea"/>
              <a:cs typeface="+mn-cs"/>
            </a:endParaRPr>
          </a:p>
        </p:txBody>
      </p:sp>
      <p:pic>
        <p:nvPicPr>
          <p:cNvPr id="4" name="Picture 3">
            <a:extLst>
              <a:ext uri="{FF2B5EF4-FFF2-40B4-BE49-F238E27FC236}">
                <a16:creationId xmlns:a16="http://schemas.microsoft.com/office/drawing/2014/main" id="{0B04DE48-1DF2-11C2-231D-33D9911D9153}"/>
              </a:ext>
            </a:extLst>
          </p:cNvPr>
          <p:cNvPicPr>
            <a:picLocks noChangeAspect="1"/>
          </p:cNvPicPr>
          <p:nvPr/>
        </p:nvPicPr>
        <p:blipFill>
          <a:blip r:embed="rId3"/>
          <a:stretch>
            <a:fillRect/>
          </a:stretch>
        </p:blipFill>
        <p:spPr>
          <a:xfrm>
            <a:off x="10058215" y="4718119"/>
            <a:ext cx="2133785" cy="2139881"/>
          </a:xfrm>
          <a:prstGeom prst="rect">
            <a:avLst/>
          </a:prstGeom>
        </p:spPr>
      </p:pic>
    </p:spTree>
    <p:extLst>
      <p:ext uri="{BB962C8B-B14F-4D97-AF65-F5344CB8AC3E}">
        <p14:creationId xmlns:p14="http://schemas.microsoft.com/office/powerpoint/2010/main" val="277203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C22DC39-861D-6D23-C2D9-9E99C1B1839A}"/>
              </a:ext>
            </a:extLst>
          </p:cNvPr>
          <p:cNvPicPr>
            <a:picLocks noChangeAspect="1"/>
          </p:cNvPicPr>
          <p:nvPr/>
        </p:nvPicPr>
        <p:blipFill>
          <a:blip r:embed="rId2"/>
          <a:stretch>
            <a:fillRect/>
          </a:stretch>
        </p:blipFill>
        <p:spPr>
          <a:xfrm>
            <a:off x="6864497" y="2920198"/>
            <a:ext cx="1933575" cy="1933575"/>
          </a:xfrm>
          <a:prstGeom prst="rect">
            <a:avLst/>
          </a:prstGeom>
        </p:spPr>
      </p:pic>
      <p:sp>
        <p:nvSpPr>
          <p:cNvPr id="2" name="Title 1">
            <a:extLst>
              <a:ext uri="{FF2B5EF4-FFF2-40B4-BE49-F238E27FC236}">
                <a16:creationId xmlns:a16="http://schemas.microsoft.com/office/drawing/2014/main" id="{7FFCF184-E468-0CB0-56BB-0E4210D7C883}"/>
              </a:ext>
            </a:extLst>
          </p:cNvPr>
          <p:cNvSpPr>
            <a:spLocks noGrp="1"/>
          </p:cNvSpPr>
          <p:nvPr>
            <p:ph type="title"/>
          </p:nvPr>
        </p:nvSpPr>
        <p:spPr/>
        <p:txBody>
          <a:bodyPr>
            <a:normAutofit fontScale="90000"/>
          </a:bodyPr>
          <a:lstStyle/>
          <a:p>
            <a:r>
              <a:rPr lang="en-GB" dirty="0"/>
              <a:t>Collaborators</a:t>
            </a:r>
          </a:p>
        </p:txBody>
      </p:sp>
      <p:sp>
        <p:nvSpPr>
          <p:cNvPr id="3" name="Text Placeholder 2">
            <a:extLst>
              <a:ext uri="{FF2B5EF4-FFF2-40B4-BE49-F238E27FC236}">
                <a16:creationId xmlns:a16="http://schemas.microsoft.com/office/drawing/2014/main" id="{A3185B20-8E81-1CC8-441D-34E8EB894D84}"/>
              </a:ext>
            </a:extLst>
          </p:cNvPr>
          <p:cNvSpPr>
            <a:spLocks noGrp="1"/>
          </p:cNvSpPr>
          <p:nvPr>
            <p:ph type="body" sz="quarter" idx="14"/>
          </p:nvPr>
        </p:nvSpPr>
        <p:spPr/>
        <p:txBody>
          <a:bodyPr/>
          <a:lstStyle/>
          <a:p>
            <a:endParaRPr lang="en-GB" dirty="0"/>
          </a:p>
        </p:txBody>
      </p:sp>
      <p:pic>
        <p:nvPicPr>
          <p:cNvPr id="17" name="Picture 16">
            <a:extLst>
              <a:ext uri="{FF2B5EF4-FFF2-40B4-BE49-F238E27FC236}">
                <a16:creationId xmlns:a16="http://schemas.microsoft.com/office/drawing/2014/main" id="{461AFCB5-FC91-26ED-C6E9-9AD2A22EFC55}"/>
              </a:ext>
            </a:extLst>
          </p:cNvPr>
          <p:cNvPicPr>
            <a:picLocks noChangeAspect="1"/>
          </p:cNvPicPr>
          <p:nvPr/>
        </p:nvPicPr>
        <p:blipFill>
          <a:blip r:embed="rId3"/>
          <a:stretch>
            <a:fillRect/>
          </a:stretch>
        </p:blipFill>
        <p:spPr>
          <a:xfrm>
            <a:off x="359501" y="1951099"/>
            <a:ext cx="3848156" cy="4934587"/>
          </a:xfrm>
          <a:prstGeom prst="rect">
            <a:avLst/>
          </a:prstGeom>
        </p:spPr>
      </p:pic>
      <p:pic>
        <p:nvPicPr>
          <p:cNvPr id="18" name="Picture 17">
            <a:extLst>
              <a:ext uri="{FF2B5EF4-FFF2-40B4-BE49-F238E27FC236}">
                <a16:creationId xmlns:a16="http://schemas.microsoft.com/office/drawing/2014/main" id="{380A2527-A0BC-6134-392A-F5638EBDC78F}"/>
              </a:ext>
            </a:extLst>
          </p:cNvPr>
          <p:cNvPicPr>
            <a:picLocks noChangeAspect="1"/>
          </p:cNvPicPr>
          <p:nvPr/>
        </p:nvPicPr>
        <p:blipFill>
          <a:blip r:embed="rId4"/>
          <a:stretch>
            <a:fillRect/>
          </a:stretch>
        </p:blipFill>
        <p:spPr>
          <a:xfrm>
            <a:off x="1220716" y="4400549"/>
            <a:ext cx="1566443" cy="1814830"/>
          </a:xfrm>
          <a:prstGeom prst="rect">
            <a:avLst/>
          </a:prstGeom>
        </p:spPr>
      </p:pic>
      <p:sp>
        <p:nvSpPr>
          <p:cNvPr id="4" name="Text Placeholder 3">
            <a:extLst>
              <a:ext uri="{FF2B5EF4-FFF2-40B4-BE49-F238E27FC236}">
                <a16:creationId xmlns:a16="http://schemas.microsoft.com/office/drawing/2014/main" id="{12B8CD76-1456-F434-9D8C-82F666499CB0}"/>
              </a:ext>
            </a:extLst>
          </p:cNvPr>
          <p:cNvSpPr>
            <a:spLocks noGrp="1"/>
          </p:cNvSpPr>
          <p:nvPr>
            <p:ph type="body" sz="quarter" idx="19"/>
          </p:nvPr>
        </p:nvSpPr>
        <p:spPr>
          <a:xfrm flipV="1">
            <a:off x="851193" y="2283461"/>
            <a:ext cx="1215731" cy="45719"/>
          </a:xfrm>
        </p:spPr>
        <p:txBody>
          <a:bodyPr>
            <a:normAutofit fontScale="25000" lnSpcReduction="20000"/>
          </a:bodyPr>
          <a:lstStyle/>
          <a:p>
            <a:endParaRPr lang="en-GB" dirty="0"/>
          </a:p>
        </p:txBody>
      </p:sp>
      <p:pic>
        <p:nvPicPr>
          <p:cNvPr id="14" name="Picture 13">
            <a:extLst>
              <a:ext uri="{FF2B5EF4-FFF2-40B4-BE49-F238E27FC236}">
                <a16:creationId xmlns:a16="http://schemas.microsoft.com/office/drawing/2014/main" id="{C8E1897C-8FEA-369E-F362-A9FD420AA5E4}"/>
              </a:ext>
            </a:extLst>
          </p:cNvPr>
          <p:cNvPicPr>
            <a:picLocks noChangeAspect="1"/>
          </p:cNvPicPr>
          <p:nvPr/>
        </p:nvPicPr>
        <p:blipFill>
          <a:blip r:embed="rId5"/>
          <a:stretch>
            <a:fillRect/>
          </a:stretch>
        </p:blipFill>
        <p:spPr>
          <a:xfrm>
            <a:off x="3809595" y="3869183"/>
            <a:ext cx="3036071" cy="2877561"/>
          </a:xfrm>
          <a:prstGeom prst="rect">
            <a:avLst/>
          </a:prstGeom>
        </p:spPr>
      </p:pic>
      <p:sp>
        <p:nvSpPr>
          <p:cNvPr id="6" name="Text Placeholder 5">
            <a:extLst>
              <a:ext uri="{FF2B5EF4-FFF2-40B4-BE49-F238E27FC236}">
                <a16:creationId xmlns:a16="http://schemas.microsoft.com/office/drawing/2014/main" id="{97C471C4-170A-7F99-4A70-0847DF9DE55D}"/>
              </a:ext>
            </a:extLst>
          </p:cNvPr>
          <p:cNvSpPr>
            <a:spLocks noGrp="1"/>
          </p:cNvSpPr>
          <p:nvPr>
            <p:ph type="body" sz="quarter" idx="20"/>
          </p:nvPr>
        </p:nvSpPr>
        <p:spPr>
          <a:xfrm>
            <a:off x="1" y="6225596"/>
            <a:ext cx="2847974" cy="45719"/>
          </a:xfrm>
        </p:spPr>
        <p:txBody>
          <a:bodyPr>
            <a:normAutofit fontScale="25000" lnSpcReduction="20000"/>
          </a:bodyPr>
          <a:lstStyle/>
          <a:p>
            <a:endParaRPr lang="en-GB" dirty="0"/>
          </a:p>
        </p:txBody>
      </p:sp>
      <p:pic>
        <p:nvPicPr>
          <p:cNvPr id="20" name="Picture 19">
            <a:extLst>
              <a:ext uri="{FF2B5EF4-FFF2-40B4-BE49-F238E27FC236}">
                <a16:creationId xmlns:a16="http://schemas.microsoft.com/office/drawing/2014/main" id="{6BCC0BB3-694A-1E4B-BA99-CCC999C66BA2}"/>
              </a:ext>
            </a:extLst>
          </p:cNvPr>
          <p:cNvPicPr>
            <a:picLocks noChangeAspect="1"/>
          </p:cNvPicPr>
          <p:nvPr/>
        </p:nvPicPr>
        <p:blipFill>
          <a:blip r:embed="rId6"/>
          <a:stretch>
            <a:fillRect/>
          </a:stretch>
        </p:blipFill>
        <p:spPr>
          <a:xfrm>
            <a:off x="359501" y="1132655"/>
            <a:ext cx="3468925" cy="847417"/>
          </a:xfrm>
          <a:prstGeom prst="rect">
            <a:avLst/>
          </a:prstGeom>
        </p:spPr>
      </p:pic>
      <p:pic>
        <p:nvPicPr>
          <p:cNvPr id="10" name="Picture 9">
            <a:extLst>
              <a:ext uri="{FF2B5EF4-FFF2-40B4-BE49-F238E27FC236}">
                <a16:creationId xmlns:a16="http://schemas.microsoft.com/office/drawing/2014/main" id="{B142FD91-7330-99AB-0425-6665E9A79EBF}"/>
              </a:ext>
            </a:extLst>
          </p:cNvPr>
          <p:cNvPicPr>
            <a:picLocks noChangeAspect="1"/>
          </p:cNvPicPr>
          <p:nvPr/>
        </p:nvPicPr>
        <p:blipFill>
          <a:blip r:embed="rId7"/>
          <a:stretch>
            <a:fillRect/>
          </a:stretch>
        </p:blipFill>
        <p:spPr>
          <a:xfrm>
            <a:off x="8992337" y="3429000"/>
            <a:ext cx="2898264" cy="2913360"/>
          </a:xfrm>
          <a:prstGeom prst="rect">
            <a:avLst/>
          </a:prstGeom>
        </p:spPr>
      </p:pic>
      <p:pic>
        <p:nvPicPr>
          <p:cNvPr id="16" name="Picture 15">
            <a:extLst>
              <a:ext uri="{FF2B5EF4-FFF2-40B4-BE49-F238E27FC236}">
                <a16:creationId xmlns:a16="http://schemas.microsoft.com/office/drawing/2014/main" id="{DF4D697C-54D1-ECE0-48CA-AC89D561250B}"/>
              </a:ext>
            </a:extLst>
          </p:cNvPr>
          <p:cNvPicPr>
            <a:picLocks noChangeAspect="1"/>
          </p:cNvPicPr>
          <p:nvPr/>
        </p:nvPicPr>
        <p:blipFill>
          <a:blip r:embed="rId8"/>
          <a:stretch>
            <a:fillRect/>
          </a:stretch>
        </p:blipFill>
        <p:spPr>
          <a:xfrm>
            <a:off x="9031904" y="1223242"/>
            <a:ext cx="3042168" cy="2243522"/>
          </a:xfrm>
          <a:prstGeom prst="rect">
            <a:avLst/>
          </a:prstGeom>
        </p:spPr>
      </p:pic>
      <p:pic>
        <p:nvPicPr>
          <p:cNvPr id="7" name="Picture 6">
            <a:extLst>
              <a:ext uri="{FF2B5EF4-FFF2-40B4-BE49-F238E27FC236}">
                <a16:creationId xmlns:a16="http://schemas.microsoft.com/office/drawing/2014/main" id="{71A09489-6F51-1B5C-FD35-735B83E214E1}"/>
              </a:ext>
            </a:extLst>
          </p:cNvPr>
          <p:cNvPicPr>
            <a:picLocks noChangeAspect="1"/>
          </p:cNvPicPr>
          <p:nvPr/>
        </p:nvPicPr>
        <p:blipFill>
          <a:blip r:embed="rId9"/>
          <a:stretch>
            <a:fillRect/>
          </a:stretch>
        </p:blipFill>
        <p:spPr>
          <a:xfrm>
            <a:off x="3828426" y="1129789"/>
            <a:ext cx="2144486" cy="2757197"/>
          </a:xfrm>
          <a:prstGeom prst="rect">
            <a:avLst/>
          </a:prstGeom>
        </p:spPr>
      </p:pic>
      <p:pic>
        <p:nvPicPr>
          <p:cNvPr id="8" name="Picture 7" descr="A close-up of a logo&#10;&#10;Description automatically generated">
            <a:extLst>
              <a:ext uri="{FF2B5EF4-FFF2-40B4-BE49-F238E27FC236}">
                <a16:creationId xmlns:a16="http://schemas.microsoft.com/office/drawing/2014/main" id="{C58F3770-8BF7-A841-1977-E7E644383F91}"/>
              </a:ext>
            </a:extLst>
          </p:cNvPr>
          <p:cNvPicPr>
            <a:picLocks noChangeAspect="1"/>
          </p:cNvPicPr>
          <p:nvPr/>
        </p:nvPicPr>
        <p:blipFill>
          <a:blip r:embed="rId10"/>
          <a:stretch>
            <a:fillRect/>
          </a:stretch>
        </p:blipFill>
        <p:spPr>
          <a:xfrm>
            <a:off x="6012479" y="1145888"/>
            <a:ext cx="3019425" cy="1514475"/>
          </a:xfrm>
          <a:prstGeom prst="rect">
            <a:avLst/>
          </a:prstGeom>
        </p:spPr>
      </p:pic>
    </p:spTree>
    <p:extLst>
      <p:ext uri="{BB962C8B-B14F-4D97-AF65-F5344CB8AC3E}">
        <p14:creationId xmlns:p14="http://schemas.microsoft.com/office/powerpoint/2010/main" val="339234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EE39-7AF3-DE91-1EBA-2BAA49A2F943}"/>
              </a:ext>
            </a:extLst>
          </p:cNvPr>
          <p:cNvSpPr>
            <a:spLocks noGrp="1"/>
          </p:cNvSpPr>
          <p:nvPr>
            <p:ph type="title"/>
          </p:nvPr>
        </p:nvSpPr>
        <p:spPr>
          <a:xfrm>
            <a:off x="331787" y="996949"/>
            <a:ext cx="2384425" cy="5280025"/>
          </a:xfrm>
        </p:spPr>
        <p:txBody>
          <a:bodyPr>
            <a:normAutofit/>
          </a:bodyPr>
          <a:lstStyle/>
          <a:p>
            <a:pPr>
              <a:spcAft>
                <a:spcPts val="1500"/>
              </a:spcAft>
            </a:pPr>
            <a:r>
              <a:rPr lang="en-GB" sz="4400" dirty="0">
                <a:effectLst/>
                <a:latin typeface="Arial" panose="020B0604020202020204" pitchFamily="34" charset="0"/>
                <a:ea typeface="Times New Roman" panose="02020603050405020304" pitchFamily="18" charset="0"/>
                <a:cs typeface="Palatino"/>
              </a:rPr>
              <a:t>PARC</a:t>
            </a:r>
            <a:br>
              <a:rPr lang="en-GB" sz="4400" dirty="0">
                <a:solidFill>
                  <a:srgbClr val="000000"/>
                </a:solidFill>
                <a:effectLst/>
                <a:highlight>
                  <a:srgbClr val="FFFF00"/>
                </a:highlight>
                <a:latin typeface="Arial" panose="020B0604020202020204" pitchFamily="34" charset="0"/>
                <a:ea typeface="Times New Roman" panose="02020603050405020304" pitchFamily="18" charset="0"/>
                <a:cs typeface="Palatino"/>
              </a:rPr>
            </a:br>
            <a:br>
              <a:rPr lang="en-GB" sz="4400" dirty="0">
                <a:solidFill>
                  <a:srgbClr val="000000"/>
                </a:solidFill>
                <a:effectLst/>
                <a:highlight>
                  <a:srgbClr val="FFFF00"/>
                </a:highlight>
                <a:latin typeface="Arial" panose="020B0604020202020204" pitchFamily="34" charset="0"/>
                <a:ea typeface="Times New Roman" panose="02020603050405020304" pitchFamily="18" charset="0"/>
                <a:cs typeface="Palatino"/>
              </a:rPr>
            </a:br>
            <a:br>
              <a:rPr lang="en-GB" sz="4400" dirty="0">
                <a:solidFill>
                  <a:srgbClr val="000000"/>
                </a:solidFill>
                <a:effectLst/>
                <a:highlight>
                  <a:srgbClr val="FFFF00"/>
                </a:highlight>
                <a:latin typeface="Arial" panose="020B0604020202020204" pitchFamily="34" charset="0"/>
                <a:ea typeface="Times New Roman" panose="02020603050405020304" pitchFamily="18" charset="0"/>
                <a:cs typeface="Palatino"/>
              </a:rPr>
            </a:br>
            <a:br>
              <a:rPr lang="en-GB" sz="4400" dirty="0">
                <a:solidFill>
                  <a:srgbClr val="000000"/>
                </a:solidFill>
                <a:effectLst/>
                <a:highlight>
                  <a:srgbClr val="FFFF00"/>
                </a:highlight>
                <a:latin typeface="Arial" panose="020B0604020202020204" pitchFamily="34" charset="0"/>
                <a:ea typeface="Times New Roman" panose="02020603050405020304" pitchFamily="18" charset="0"/>
                <a:cs typeface="Palatino"/>
              </a:rPr>
            </a:br>
            <a:br>
              <a:rPr lang="en-GB" sz="4400" dirty="0">
                <a:solidFill>
                  <a:srgbClr val="000000"/>
                </a:solidFill>
                <a:effectLst/>
                <a:highlight>
                  <a:srgbClr val="FFFF00"/>
                </a:highlight>
                <a:latin typeface="Arial" panose="020B0604020202020204" pitchFamily="34" charset="0"/>
                <a:ea typeface="Times New Roman" panose="02020603050405020304" pitchFamily="18" charset="0"/>
                <a:cs typeface="Palatino"/>
              </a:rPr>
            </a:br>
            <a:br>
              <a:rPr lang="en-GB" sz="1200" dirty="0">
                <a:solidFill>
                  <a:srgbClr val="000000"/>
                </a:solidFill>
                <a:effectLst/>
                <a:highlight>
                  <a:srgbClr val="FFFF00"/>
                </a:highlight>
                <a:latin typeface="Arial" panose="020B0604020202020204" pitchFamily="34" charset="0"/>
                <a:ea typeface="Times New Roman" panose="02020603050405020304" pitchFamily="18" charset="0"/>
                <a:cs typeface="Palatino"/>
              </a:rPr>
            </a:br>
            <a:r>
              <a:rPr lang="en-GB" sz="1800" dirty="0">
                <a:effectLst/>
                <a:latin typeface="Arial" panose="020B0604020202020204" pitchFamily="34" charset="0"/>
                <a:ea typeface="Times New Roman" panose="02020603050405020304" pitchFamily="18" charset="0"/>
                <a:cs typeface="Palatino"/>
              </a:rPr>
              <a:t>Milton et al (2019) </a:t>
            </a:r>
            <a:endParaRPr lang="en-GB" sz="1800" dirty="0">
              <a:effectLst/>
              <a:latin typeface="Palatino"/>
              <a:ea typeface="Times New Roman" panose="02020603050405020304" pitchFamily="18" charset="0"/>
              <a:cs typeface="Palatino"/>
            </a:endParaRPr>
          </a:p>
        </p:txBody>
      </p:sp>
      <p:pic>
        <p:nvPicPr>
          <p:cNvPr id="8" name="Picture 7">
            <a:extLst>
              <a:ext uri="{FF2B5EF4-FFF2-40B4-BE49-F238E27FC236}">
                <a16:creationId xmlns:a16="http://schemas.microsoft.com/office/drawing/2014/main" id="{AB623C28-0709-DDD5-6D7B-C02C23DE018A}"/>
              </a:ext>
            </a:extLst>
          </p:cNvPr>
          <p:cNvPicPr>
            <a:picLocks noChangeAspect="1"/>
          </p:cNvPicPr>
          <p:nvPr/>
        </p:nvPicPr>
        <p:blipFill>
          <a:blip r:embed="rId2"/>
          <a:stretch>
            <a:fillRect/>
          </a:stretch>
        </p:blipFill>
        <p:spPr>
          <a:xfrm>
            <a:off x="452436" y="1952625"/>
            <a:ext cx="2143125" cy="2143125"/>
          </a:xfrm>
          <a:prstGeom prst="rect">
            <a:avLst/>
          </a:prstGeom>
        </p:spPr>
      </p:pic>
      <p:sp>
        <p:nvSpPr>
          <p:cNvPr id="4" name="Content Placeholder 3">
            <a:extLst>
              <a:ext uri="{FF2B5EF4-FFF2-40B4-BE49-F238E27FC236}">
                <a16:creationId xmlns:a16="http://schemas.microsoft.com/office/drawing/2014/main" id="{064C3B8D-0DC3-6EEE-84DA-06E716846F98}"/>
              </a:ext>
            </a:extLst>
          </p:cNvPr>
          <p:cNvSpPr>
            <a:spLocks noGrp="1"/>
          </p:cNvSpPr>
          <p:nvPr>
            <p:ph sz="quarter" idx="14"/>
          </p:nvPr>
        </p:nvSpPr>
        <p:spPr/>
        <p:txBody>
          <a:bodyPr/>
          <a:lstStyle/>
          <a:p>
            <a:endParaRPr lang="en-GB" dirty="0"/>
          </a:p>
        </p:txBody>
      </p:sp>
      <p:pic>
        <p:nvPicPr>
          <p:cNvPr id="1026" name="Picture 2">
            <a:extLst>
              <a:ext uri="{FF2B5EF4-FFF2-40B4-BE49-F238E27FC236}">
                <a16:creationId xmlns:a16="http://schemas.microsoft.com/office/drawing/2014/main" id="{419269C6-1B50-EA3C-ADCF-83FDEC1AC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701" y="968578"/>
            <a:ext cx="7412038" cy="45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5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C815-5466-4D2F-39F8-45B7BA8EABE4}"/>
              </a:ext>
            </a:extLst>
          </p:cNvPr>
          <p:cNvSpPr>
            <a:spLocks noGrp="1"/>
          </p:cNvSpPr>
          <p:nvPr>
            <p:ph type="title"/>
          </p:nvPr>
        </p:nvSpPr>
        <p:spPr>
          <a:xfrm>
            <a:off x="66675" y="0"/>
            <a:ext cx="2933700" cy="8039101"/>
          </a:xfrm>
        </p:spPr>
        <p:txBody>
          <a:bodyPr>
            <a:normAutofit fontScale="90000"/>
          </a:bodyPr>
          <a:lstStyle/>
          <a:p>
            <a:br>
              <a:rPr lang="en-GB" sz="2200" dirty="0"/>
            </a:br>
            <a:br>
              <a:rPr lang="en-GB" sz="2200" dirty="0"/>
            </a:br>
            <a:br>
              <a:rPr lang="en-GB" sz="2200" dirty="0">
                <a:solidFill>
                  <a:schemeClr val="bg2">
                    <a:lumMod val="90000"/>
                  </a:schemeClr>
                </a:solidFill>
              </a:rPr>
            </a:br>
            <a:br>
              <a:rPr lang="en-GB" sz="2200" dirty="0">
                <a:solidFill>
                  <a:schemeClr val="bg2">
                    <a:lumMod val="90000"/>
                  </a:schemeClr>
                </a:solidFill>
              </a:rPr>
            </a:br>
            <a:br>
              <a:rPr lang="en-GB" sz="2200" dirty="0">
                <a:solidFill>
                  <a:schemeClr val="bg2">
                    <a:lumMod val="90000"/>
                  </a:schemeClr>
                </a:solidFill>
              </a:rPr>
            </a:br>
            <a:br>
              <a:rPr lang="en-GB" sz="2200" dirty="0">
                <a:solidFill>
                  <a:schemeClr val="bg2">
                    <a:lumMod val="90000"/>
                  </a:schemeClr>
                </a:solidFill>
              </a:rPr>
            </a:br>
            <a:br>
              <a:rPr lang="en-GB" sz="1600" dirty="0"/>
            </a:br>
            <a:br>
              <a:rPr lang="en-GB" sz="1600" dirty="0"/>
            </a:br>
            <a:br>
              <a:rPr lang="en-GB" sz="1600" dirty="0"/>
            </a:br>
            <a:br>
              <a:rPr lang="en-GB" sz="1600" dirty="0"/>
            </a:br>
            <a:br>
              <a:rPr lang="en-GB" sz="1600" dirty="0"/>
            </a:br>
            <a:br>
              <a:rPr lang="en-GB" sz="1600" dirty="0"/>
            </a:br>
            <a:br>
              <a:rPr lang="en-GB" sz="1600" dirty="0"/>
            </a:br>
            <a:br>
              <a:rPr lang="en-GB" sz="1600" dirty="0"/>
            </a:br>
            <a:br>
              <a:rPr lang="en-GB" sz="1600" dirty="0"/>
            </a:br>
            <a:r>
              <a:rPr lang="en-GB" sz="4900" dirty="0">
                <a:solidFill>
                  <a:srgbClr val="FFFF00"/>
                </a:solidFill>
              </a:rPr>
              <a:t>S</a:t>
            </a:r>
            <a:r>
              <a:rPr lang="en-GB" sz="3600" dirty="0">
                <a:solidFill>
                  <a:srgbClr val="FFFF00"/>
                </a:solidFill>
              </a:rPr>
              <a:t>takeholder informed (involved-controlled)</a:t>
            </a:r>
            <a:br>
              <a:rPr lang="en-GB" sz="3600" dirty="0">
                <a:solidFill>
                  <a:srgbClr val="FFFF00"/>
                </a:solidFill>
              </a:rPr>
            </a:br>
            <a:br>
              <a:rPr lang="en-GB" sz="3600" dirty="0">
                <a:solidFill>
                  <a:srgbClr val="FFFF00"/>
                </a:solidFill>
              </a:rPr>
            </a:br>
            <a:r>
              <a:rPr lang="en-GB" sz="4900" dirty="0">
                <a:solidFill>
                  <a:srgbClr val="92D050"/>
                </a:solidFill>
              </a:rPr>
              <a:t>U</a:t>
            </a:r>
            <a:r>
              <a:rPr lang="en-GB" sz="3600" dirty="0">
                <a:solidFill>
                  <a:srgbClr val="92D050"/>
                </a:solidFill>
              </a:rPr>
              <a:t>seful</a:t>
            </a:r>
            <a:br>
              <a:rPr lang="en-GB" sz="3600" dirty="0">
                <a:solidFill>
                  <a:srgbClr val="92D050"/>
                </a:solidFill>
              </a:rPr>
            </a:br>
            <a:br>
              <a:rPr lang="en-GB" sz="3600" dirty="0"/>
            </a:br>
            <a:r>
              <a:rPr lang="en-GB" sz="4900" dirty="0">
                <a:solidFill>
                  <a:srgbClr val="FFC000"/>
                </a:solidFill>
              </a:rPr>
              <a:t>R</a:t>
            </a:r>
            <a:r>
              <a:rPr lang="en-GB" sz="3600" dirty="0">
                <a:solidFill>
                  <a:srgbClr val="FFC000"/>
                </a:solidFill>
              </a:rPr>
              <a:t>espectful</a:t>
            </a:r>
            <a:br>
              <a:rPr lang="en-GB" sz="3600" dirty="0">
                <a:solidFill>
                  <a:srgbClr val="FFC000"/>
                </a:solidFill>
              </a:rPr>
            </a:br>
            <a:br>
              <a:rPr lang="en-GB" sz="3600" dirty="0"/>
            </a:br>
            <a:r>
              <a:rPr lang="en-GB" sz="4900" dirty="0">
                <a:solidFill>
                  <a:schemeClr val="bg2">
                    <a:lumMod val="90000"/>
                  </a:schemeClr>
                </a:solidFill>
              </a:rPr>
              <a:t>E</a:t>
            </a:r>
            <a:r>
              <a:rPr lang="en-GB" sz="3600" dirty="0">
                <a:solidFill>
                  <a:schemeClr val="bg2">
                    <a:lumMod val="90000"/>
                  </a:schemeClr>
                </a:solidFill>
              </a:rPr>
              <a:t>thical</a:t>
            </a:r>
            <a:br>
              <a:rPr lang="en-GB" sz="2700" dirty="0">
                <a:solidFill>
                  <a:schemeClr val="bg2">
                    <a:lumMod val="90000"/>
                  </a:schemeClr>
                </a:solidFill>
              </a:rPr>
            </a:br>
            <a:br>
              <a:rPr lang="en-GB" sz="1600" dirty="0"/>
            </a:br>
            <a:br>
              <a:rPr lang="en-GB" sz="1600" dirty="0"/>
            </a:br>
            <a:br>
              <a:rPr lang="en-GB" sz="1600" dirty="0"/>
            </a:br>
            <a:br>
              <a:rPr lang="en-GB" sz="1600" dirty="0"/>
            </a:br>
            <a:br>
              <a:rPr lang="en-GB" dirty="0"/>
            </a:br>
            <a:br>
              <a:rPr lang="en-GB" dirty="0"/>
            </a:br>
            <a:endParaRPr lang="en-GB" sz="1800" dirty="0">
              <a:highlight>
                <a:srgbClr val="FFFF00"/>
              </a:highlight>
            </a:endParaRPr>
          </a:p>
        </p:txBody>
      </p:sp>
      <p:sp>
        <p:nvSpPr>
          <p:cNvPr id="4" name="Content Placeholder 3">
            <a:extLst>
              <a:ext uri="{FF2B5EF4-FFF2-40B4-BE49-F238E27FC236}">
                <a16:creationId xmlns:a16="http://schemas.microsoft.com/office/drawing/2014/main" id="{51095E71-0D9D-1172-24E7-DB41BF4D5CD2}"/>
              </a:ext>
            </a:extLst>
          </p:cNvPr>
          <p:cNvSpPr>
            <a:spLocks noGrp="1"/>
          </p:cNvSpPr>
          <p:nvPr>
            <p:ph sz="quarter" idx="14"/>
          </p:nvPr>
        </p:nvSpPr>
        <p:spPr>
          <a:xfrm>
            <a:off x="3350831" y="0"/>
            <a:ext cx="8607425" cy="5597525"/>
          </a:xfrm>
        </p:spPr>
        <p:txBody>
          <a:bodyPr>
            <a:normAutofit/>
          </a:bodyPr>
          <a:lstStyle/>
          <a:p>
            <a:endParaRPr lang="en-GB" b="1" dirty="0"/>
          </a:p>
          <a:p>
            <a:pPr marL="0" indent="0">
              <a:buNone/>
            </a:pPr>
            <a:r>
              <a:rPr lang="en-US" sz="4800" b="1" i="0" dirty="0">
                <a:solidFill>
                  <a:srgbClr val="0070C0"/>
                </a:solidFill>
                <a:effectLst/>
                <a:latin typeface="Arial" panose="020B0604020202020204" pitchFamily="34" charset="0"/>
              </a:rPr>
              <a:t>Emancipatory Research</a:t>
            </a:r>
          </a:p>
          <a:p>
            <a:pPr marL="0" indent="0">
              <a:buNone/>
            </a:pPr>
            <a:endParaRPr lang="en-US" sz="4800" b="1" i="0" dirty="0">
              <a:solidFill>
                <a:srgbClr val="222222"/>
              </a:solidFill>
              <a:effectLst/>
              <a:latin typeface="Arial" panose="020B0604020202020204" pitchFamily="34" charset="0"/>
            </a:endParaRPr>
          </a:p>
          <a:p>
            <a:pPr marL="0" indent="0">
              <a:buNone/>
            </a:pPr>
            <a:r>
              <a:rPr lang="en-US" sz="4000" b="1" i="0" dirty="0">
                <a:solidFill>
                  <a:schemeClr val="accent5">
                    <a:lumMod val="75000"/>
                  </a:schemeClr>
                </a:solidFill>
                <a:effectLst/>
                <a:latin typeface="Arial" panose="020B0604020202020204" pitchFamily="34" charset="0"/>
              </a:rPr>
              <a:t>The thorny issue of allyship</a:t>
            </a:r>
          </a:p>
          <a:p>
            <a:pPr marL="0" indent="0">
              <a:buNone/>
            </a:pPr>
            <a:endParaRPr lang="en-US" sz="4000" b="0" i="0" dirty="0">
              <a:solidFill>
                <a:srgbClr val="222222"/>
              </a:solidFill>
              <a:effectLst/>
              <a:latin typeface="Arial" panose="020B0604020202020204" pitchFamily="34" charset="0"/>
            </a:endParaRPr>
          </a:p>
          <a:p>
            <a:pPr marL="0" indent="0">
              <a:buNone/>
            </a:pPr>
            <a:endParaRPr lang="en-US" sz="1800" b="0" i="1" dirty="0">
              <a:solidFill>
                <a:srgbClr val="222222"/>
              </a:solidFill>
              <a:effectLst/>
              <a:highlight>
                <a:srgbClr val="FFFF00"/>
              </a:highlight>
              <a:latin typeface="Arial" panose="020B0604020202020204" pitchFamily="34" charset="0"/>
            </a:endParaRPr>
          </a:p>
          <a:p>
            <a:pPr marL="0" indent="0">
              <a:buNone/>
            </a:pPr>
            <a:r>
              <a:rPr lang="en-US" sz="1800" b="0" i="0" dirty="0">
                <a:solidFill>
                  <a:srgbClr val="222222"/>
                </a:solidFill>
                <a:effectLst/>
                <a:latin typeface="Arial" panose="020B0604020202020204" pitchFamily="34" charset="0"/>
              </a:rPr>
              <a:t>Milton (2017)</a:t>
            </a:r>
          </a:p>
        </p:txBody>
      </p:sp>
      <p:pic>
        <p:nvPicPr>
          <p:cNvPr id="8" name="Picture 7">
            <a:extLst>
              <a:ext uri="{FF2B5EF4-FFF2-40B4-BE49-F238E27FC236}">
                <a16:creationId xmlns:a16="http://schemas.microsoft.com/office/drawing/2014/main" id="{95E1623E-3341-7C19-A426-5FCB56D48E48}"/>
              </a:ext>
            </a:extLst>
          </p:cNvPr>
          <p:cNvPicPr>
            <a:picLocks noChangeAspect="1"/>
          </p:cNvPicPr>
          <p:nvPr/>
        </p:nvPicPr>
        <p:blipFill>
          <a:blip r:embed="rId2"/>
          <a:stretch>
            <a:fillRect/>
          </a:stretch>
        </p:blipFill>
        <p:spPr>
          <a:xfrm>
            <a:off x="5943599" y="3517568"/>
            <a:ext cx="4562475" cy="2959885"/>
          </a:xfrm>
          <a:prstGeom prst="rect">
            <a:avLst/>
          </a:prstGeom>
        </p:spPr>
      </p:pic>
    </p:spTree>
    <p:extLst>
      <p:ext uri="{BB962C8B-B14F-4D97-AF65-F5344CB8AC3E}">
        <p14:creationId xmlns:p14="http://schemas.microsoft.com/office/powerpoint/2010/main" val="422053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1221-00C6-D3FD-7155-30155E7E3EE3}"/>
              </a:ext>
            </a:extLst>
          </p:cNvPr>
          <p:cNvSpPr>
            <a:spLocks noGrp="1"/>
          </p:cNvSpPr>
          <p:nvPr>
            <p:ph type="title"/>
          </p:nvPr>
        </p:nvSpPr>
        <p:spPr/>
        <p:txBody>
          <a:bodyPr>
            <a:normAutofit fontScale="90000"/>
          </a:bodyPr>
          <a:lstStyle/>
          <a:p>
            <a:r>
              <a:rPr lang="en-GB" dirty="0"/>
              <a:t>Participatory Research</a:t>
            </a:r>
          </a:p>
        </p:txBody>
      </p:sp>
      <p:sp>
        <p:nvSpPr>
          <p:cNvPr id="3" name="Content Placeholder 2">
            <a:extLst>
              <a:ext uri="{FF2B5EF4-FFF2-40B4-BE49-F238E27FC236}">
                <a16:creationId xmlns:a16="http://schemas.microsoft.com/office/drawing/2014/main" id="{020335B1-87E8-2FE3-C8FB-A1A4AA18C367}"/>
              </a:ext>
            </a:extLst>
          </p:cNvPr>
          <p:cNvSpPr>
            <a:spLocks noGrp="1"/>
          </p:cNvSpPr>
          <p:nvPr>
            <p:ph sz="quarter" idx="14"/>
          </p:nvPr>
        </p:nvSpPr>
        <p:spPr>
          <a:xfrm>
            <a:off x="195072" y="1176794"/>
            <a:ext cx="11461539" cy="5543412"/>
          </a:xfrm>
        </p:spPr>
        <p:txBody>
          <a:bodyPr>
            <a:normAutofit lnSpcReduction="10000"/>
          </a:bodyPr>
          <a:lstStyle/>
          <a:p>
            <a:pPr fontAlgn="base"/>
            <a:r>
              <a:rPr lang="en-US" sz="2800" b="0" i="0" dirty="0">
                <a:solidFill>
                  <a:srgbClr val="1E1E1E"/>
                </a:solidFill>
                <a:effectLst/>
                <a:highlight>
                  <a:srgbClr val="FFFF00"/>
                </a:highlight>
                <a:latin typeface="dejarip"/>
              </a:rPr>
              <a:t>‘At the lowest end … forms of non-participation are used by powerful actors to impose their agendas…</a:t>
            </a:r>
            <a:r>
              <a:rPr lang="en-US" sz="2800" b="0" i="0" dirty="0">
                <a:solidFill>
                  <a:srgbClr val="1E1E1E"/>
                </a:solidFill>
                <a:effectLst/>
                <a:latin typeface="dejarip"/>
              </a:rPr>
              <a:t> tokenism… participants hear about interventions… may say something about them, which power holders denote as ‘input’… voices of participants will not have any effect on the intervention;… does not lead to change. </a:t>
            </a:r>
          </a:p>
          <a:p>
            <a:pPr marL="0" indent="0" fontAlgn="base">
              <a:buNone/>
            </a:pPr>
            <a:endParaRPr lang="en-US" sz="2800" dirty="0">
              <a:solidFill>
                <a:srgbClr val="1E1E1E"/>
              </a:solidFill>
              <a:latin typeface="dejarip"/>
            </a:endParaRPr>
          </a:p>
          <a:p>
            <a:pPr fontAlgn="base"/>
            <a:r>
              <a:rPr lang="en-US" sz="2800" b="0" i="0" dirty="0">
                <a:solidFill>
                  <a:srgbClr val="1E1E1E"/>
                </a:solidFill>
                <a:effectLst/>
                <a:highlight>
                  <a:srgbClr val="FFFF00"/>
                </a:highlight>
                <a:latin typeface="dejarip"/>
              </a:rPr>
              <a:t>At the higher end… participation is about citizens having more power to negotiate and change the status quo. Their voices are heard </a:t>
            </a:r>
            <a:r>
              <a:rPr lang="en-US" sz="2800" b="0" i="1" dirty="0">
                <a:solidFill>
                  <a:srgbClr val="1E1E1E"/>
                </a:solidFill>
                <a:effectLst/>
                <a:highlight>
                  <a:srgbClr val="FFFF00"/>
                </a:highlight>
                <a:latin typeface="dejarip"/>
              </a:rPr>
              <a:t>and</a:t>
            </a:r>
            <a:r>
              <a:rPr lang="en-US" sz="2800" b="0" i="0" dirty="0">
                <a:solidFill>
                  <a:srgbClr val="1E1E1E"/>
                </a:solidFill>
                <a:effectLst/>
                <a:highlight>
                  <a:srgbClr val="FFFF00"/>
                </a:highlight>
                <a:latin typeface="dejarip"/>
              </a:rPr>
              <a:t> responded to’.</a:t>
            </a:r>
            <a:r>
              <a:rPr lang="en-US" sz="2800" dirty="0">
                <a:highlight>
                  <a:srgbClr val="FFFF00"/>
                </a:highlight>
              </a:rPr>
              <a:t> </a:t>
            </a:r>
            <a:r>
              <a:rPr lang="en-US" sz="2800" b="0" i="0" dirty="0">
                <a:solidFill>
                  <a:srgbClr val="1E1E1E"/>
                </a:solidFill>
                <a:effectLst/>
                <a:highlight>
                  <a:srgbClr val="FFFF00"/>
                </a:highlight>
                <a:latin typeface="dejarip"/>
              </a:rPr>
              <a:t> </a:t>
            </a:r>
          </a:p>
          <a:p>
            <a:pPr fontAlgn="base"/>
            <a:r>
              <a:rPr lang="en-US" sz="2800" dirty="0">
                <a:hlinkClick r:id="rId2"/>
              </a:rPr>
              <a:t>Levels of Participation | Participatory Methods</a:t>
            </a:r>
            <a:r>
              <a:rPr lang="en-US" sz="2800" dirty="0"/>
              <a:t>;Institute of Development Studies Accessed 08-09-22</a:t>
            </a:r>
          </a:p>
          <a:p>
            <a:pPr fontAlgn="base">
              <a:buFont typeface="Arial" panose="020B0604020202020204" pitchFamily="34" charset="0"/>
              <a:buChar char="•"/>
            </a:pPr>
            <a:endParaRPr lang="en-US" sz="1200" b="0" i="0" dirty="0">
              <a:solidFill>
                <a:srgbClr val="1E1E1E"/>
              </a:solidFill>
              <a:effectLst/>
              <a:latin typeface="dejarip"/>
            </a:endParaRPr>
          </a:p>
          <a:p>
            <a:endParaRPr lang="en-GB" dirty="0"/>
          </a:p>
        </p:txBody>
      </p:sp>
      <p:sp>
        <p:nvSpPr>
          <p:cNvPr id="4" name="Footer Placeholder 3">
            <a:extLst>
              <a:ext uri="{FF2B5EF4-FFF2-40B4-BE49-F238E27FC236}">
                <a16:creationId xmlns:a16="http://schemas.microsoft.com/office/drawing/2014/main" id="{8D7ADB04-EC3F-44A5-5C7D-6F8A176B4ED3}"/>
              </a:ext>
            </a:extLst>
          </p:cNvPr>
          <p:cNvSpPr>
            <a:spLocks noGrp="1"/>
          </p:cNvSpPr>
          <p:nvPr>
            <p:ph type="ftr" sz="quarter" idx="11"/>
          </p:nvPr>
        </p:nvSpPr>
        <p:spPr/>
        <p:txBody>
          <a:bodyPr/>
          <a:lstStyle/>
          <a:p>
            <a:r>
              <a:rPr lang="en-US" dirty="0">
                <a:solidFill>
                  <a:prstClr val="black"/>
                </a:solidFill>
              </a:rPr>
              <a:t>Presentation title</a:t>
            </a:r>
          </a:p>
        </p:txBody>
      </p:sp>
      <p:sp>
        <p:nvSpPr>
          <p:cNvPr id="5" name="Date Placeholder 4">
            <a:extLst>
              <a:ext uri="{FF2B5EF4-FFF2-40B4-BE49-F238E27FC236}">
                <a16:creationId xmlns:a16="http://schemas.microsoft.com/office/drawing/2014/main" id="{051726B0-91E2-BDCE-9147-5FCC29FEBDBE}"/>
              </a:ext>
            </a:extLst>
          </p:cNvPr>
          <p:cNvSpPr>
            <a:spLocks noGrp="1"/>
          </p:cNvSpPr>
          <p:nvPr>
            <p:ph type="dt" sz="half" idx="10"/>
          </p:nvPr>
        </p:nvSpPr>
        <p:spPr/>
        <p:txBody>
          <a:body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C20CA9B2-7BD1-78E7-7E01-95970CE626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30D4CB7D-B759-2700-D46D-ADA2BAC3400E}"/>
              </a:ext>
            </a:extLst>
          </p:cNvPr>
          <p:cNvPicPr>
            <a:picLocks noChangeAspect="1"/>
          </p:cNvPicPr>
          <p:nvPr/>
        </p:nvPicPr>
        <p:blipFill>
          <a:blip r:embed="rId3"/>
          <a:stretch>
            <a:fillRect/>
          </a:stretch>
        </p:blipFill>
        <p:spPr>
          <a:xfrm>
            <a:off x="10145864" y="1"/>
            <a:ext cx="2046136" cy="1173268"/>
          </a:xfrm>
          <a:prstGeom prst="rect">
            <a:avLst/>
          </a:prstGeom>
        </p:spPr>
      </p:pic>
      <p:pic>
        <p:nvPicPr>
          <p:cNvPr id="8" name="Picture 7">
            <a:extLst>
              <a:ext uri="{FF2B5EF4-FFF2-40B4-BE49-F238E27FC236}">
                <a16:creationId xmlns:a16="http://schemas.microsoft.com/office/drawing/2014/main" id="{D36AE0E8-2551-2956-EBEA-761B9BC210A4}"/>
              </a:ext>
            </a:extLst>
          </p:cNvPr>
          <p:cNvPicPr>
            <a:picLocks noChangeAspect="1"/>
          </p:cNvPicPr>
          <p:nvPr/>
        </p:nvPicPr>
        <p:blipFill>
          <a:blip r:embed="rId4"/>
          <a:stretch>
            <a:fillRect/>
          </a:stretch>
        </p:blipFill>
        <p:spPr>
          <a:xfrm>
            <a:off x="9759485" y="4980268"/>
            <a:ext cx="2432515" cy="1877731"/>
          </a:xfrm>
          <a:prstGeom prst="rect">
            <a:avLst/>
          </a:prstGeom>
        </p:spPr>
      </p:pic>
    </p:spTree>
    <p:extLst>
      <p:ext uri="{BB962C8B-B14F-4D97-AF65-F5344CB8AC3E}">
        <p14:creationId xmlns:p14="http://schemas.microsoft.com/office/powerpoint/2010/main" val="4170084538"/>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861079C6F1B740BB92775632ABFCAB" ma:contentTypeVersion="5" ma:contentTypeDescription="Create a new document." ma:contentTypeScope="" ma:versionID="73d8542ae4e7900471ea6b9b901e0e8a">
  <xsd:schema xmlns:xsd="http://www.w3.org/2001/XMLSchema" xmlns:xs="http://www.w3.org/2001/XMLSchema" xmlns:p="http://schemas.microsoft.com/office/2006/metadata/properties" xmlns:ns2="260b262e-e1ab-437d-8bbb-0625501d6190" xmlns:ns3="4ed3a250-1bc9-4f75-a327-ba4fad4b1b15" targetNamespace="http://schemas.microsoft.com/office/2006/metadata/properties" ma:root="true" ma:fieldsID="20535423ec19672bef4da987fae5a440" ns2:_="" ns3:_="">
    <xsd:import namespace="260b262e-e1ab-437d-8bbb-0625501d6190"/>
    <xsd:import namespace="4ed3a250-1bc9-4f75-a327-ba4fad4b1b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b262e-e1ab-437d-8bbb-0625501d6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3a250-1bc9-4f75-a327-ba4fad4b1b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2.xml><?xml version="1.0" encoding="utf-8"?>
<ds:datastoreItem xmlns:ds="http://schemas.openxmlformats.org/officeDocument/2006/customXml" ds:itemID="{564C456D-A9F5-4EF8-BA0B-96B53F6040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b262e-e1ab-437d-8bbb-0625501d6190"/>
    <ds:schemaRef ds:uri="4ed3a250-1bc9-4f75-a327-ba4fad4b1b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Color block design</Template>
  <TotalTime>3047</TotalTime>
  <Words>1942</Words>
  <Application>Microsoft Office PowerPoint</Application>
  <PresentationFormat>Widescreen</PresentationFormat>
  <Paragraphs>191</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Avenir Next LT Pro</vt:lpstr>
      <vt:lpstr>Calibri</vt:lpstr>
      <vt:lpstr>dejarip</vt:lpstr>
      <vt:lpstr>GilroyRegular</vt:lpstr>
      <vt:lpstr>Open Sans</vt:lpstr>
      <vt:lpstr>Palatino</vt:lpstr>
      <vt:lpstr>Roboto</vt:lpstr>
      <vt:lpstr>ColorBlockVTI</vt:lpstr>
      <vt:lpstr>Fair Employment of Autistic Researchers:  Identifying and Addressing Barriers</vt:lpstr>
      <vt:lpstr>CADS</vt:lpstr>
      <vt:lpstr>Influences</vt:lpstr>
      <vt:lpstr>National strategy for autistic children, young people and adults: 2021 to 2026   Autistic involvement in this agenda?   Moving beyond tokenism…  </vt:lpstr>
      <vt:lpstr>The Buckland Review</vt:lpstr>
      <vt:lpstr>Collaborators</vt:lpstr>
      <vt:lpstr>PARC      Milton et al (2019) </vt:lpstr>
      <vt:lpstr>               Stakeholder informed (involved-controlled)  Useful  Respectful  Ethical       </vt:lpstr>
      <vt:lpstr>Participatory Research</vt:lpstr>
      <vt:lpstr>Arnstein’s 1969 ladder of citizen participation Levels of Participation | Participatory Methods;Institute of Development Studies Accessed 08-03-21 </vt:lpstr>
      <vt:lpstr>Interdisciplinary Collaborative Research </vt:lpstr>
      <vt:lpstr>  Autistic strengths</vt:lpstr>
      <vt:lpstr>Autistic challenges</vt:lpstr>
      <vt:lpstr>Reasonable adjustments are often cheap and easy and benefit everyone</vt:lpstr>
      <vt:lpstr> </vt:lpstr>
      <vt:lpstr>Services are often ineffective</vt:lpstr>
      <vt:lpstr>PowerPoint Presentation</vt:lpstr>
      <vt:lpstr>A way forward </vt:lpstr>
      <vt:lpstr>Sample Publications (co-authored with autistic researchers and-or focussing on employment in academia) </vt:lpstr>
      <vt:lpstr>PowerPoint Presentation</vt:lpstr>
      <vt:lpstr>PowerPoint Presentation</vt:lpstr>
      <vt:lpstr>PowerPoint Presentation</vt:lpstr>
      <vt:lpstr> Useful References  </vt:lpstr>
      <vt:lpstr>PowerPoint Presentation</vt:lpstr>
    </vt:vector>
  </TitlesOfParts>
  <Company>London South Bank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Wellbeing and Fulfilment.</dc:title>
  <dc:creator>Martin, Nicki 4</dc:creator>
  <cp:lastModifiedBy>Valerie.Arnott</cp:lastModifiedBy>
  <cp:revision>181</cp:revision>
  <dcterms:created xsi:type="dcterms:W3CDTF">2022-05-14T10:02:59Z</dcterms:created>
  <dcterms:modified xsi:type="dcterms:W3CDTF">2023-09-14T10:14:09Z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0x01010012861079C6F1B740BB92775632ABFCAB</vt:lpwstr>
  </property>
</Properties>
</file>