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363" r:id="rId7"/>
    <p:sldId id="3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4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5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91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80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43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75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959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450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77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0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49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6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6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9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48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8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D1268B-7847-4ECA-8732-07DE89D31058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E5C4-1832-4BD3-9A74-C56C8693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7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27C2-7C53-D389-AC40-46FFE9357A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Exploring equitable research careers for Disabled Researchers</a:t>
            </a:r>
            <a:br>
              <a:rPr lang="en-GB" sz="4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D9548-128C-0C3B-9180-2CE7A5AA6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Dr Katherine </a:t>
            </a:r>
            <a:r>
              <a:rPr lang="en-GB" dirty="0" err="1"/>
              <a:t>deane</a:t>
            </a:r>
            <a:endParaRPr lang="en-GB" dirty="0"/>
          </a:p>
          <a:p>
            <a:r>
              <a:rPr lang="en-GB" dirty="0"/>
              <a:t>University of east Anglia</a:t>
            </a:r>
          </a:p>
          <a:p>
            <a:r>
              <a:rPr lang="en-GB" dirty="0"/>
              <a:t>k.deane@uea.ac.uk</a:t>
            </a:r>
          </a:p>
        </p:txBody>
      </p:sp>
    </p:spTree>
    <p:extLst>
      <p:ext uri="{BB962C8B-B14F-4D97-AF65-F5344CB8AC3E}">
        <p14:creationId xmlns:p14="http://schemas.microsoft.com/office/powerpoint/2010/main" val="210132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566C-083F-ECB3-4854-BC561335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Under-represented</a:t>
            </a:r>
            <a:br>
              <a:rPr lang="en-GB" dirty="0"/>
            </a:br>
            <a:r>
              <a:rPr lang="en-GB" dirty="0"/>
              <a:t>Under-recognised</a:t>
            </a:r>
            <a:br>
              <a:rPr lang="en-GB" dirty="0"/>
            </a:br>
            <a:r>
              <a:rPr lang="en-GB" dirty="0"/>
              <a:t>Over-exploited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DDC68-8D6B-2657-0AA5-46F5BD5D6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33675"/>
            <a:ext cx="8946541" cy="351472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Current practice is:</a:t>
            </a:r>
          </a:p>
          <a:p>
            <a:pPr marL="0" indent="0">
              <a:buNone/>
            </a:pPr>
            <a:r>
              <a:rPr lang="en-GB" dirty="0"/>
              <a:t>Unsafe</a:t>
            </a:r>
          </a:p>
          <a:p>
            <a:pPr marL="0" indent="0">
              <a:buNone/>
            </a:pPr>
            <a:r>
              <a:rPr lang="en-GB" dirty="0"/>
              <a:t>Unlawful</a:t>
            </a:r>
          </a:p>
          <a:p>
            <a:pPr marL="0" indent="0">
              <a:buNone/>
            </a:pPr>
            <a:r>
              <a:rPr lang="en-GB" dirty="0"/>
              <a:t>Damaging</a:t>
            </a:r>
          </a:p>
          <a:p>
            <a:pPr marL="0" indent="0">
              <a:buNone/>
            </a:pPr>
            <a:r>
              <a:rPr lang="en-GB" dirty="0"/>
              <a:t>Costly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Poor recruitment and retention</a:t>
            </a:r>
          </a:p>
          <a:p>
            <a:pPr marL="0" indent="0">
              <a:buNone/>
            </a:pPr>
            <a:r>
              <a:rPr lang="en-GB" dirty="0"/>
              <a:t>Poor quality, relevancy, responsiveness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01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EFDF2-4AB0-9ADB-3B58-B2CD544F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83892"/>
            <a:ext cx="9404723" cy="1400530"/>
          </a:xfrm>
        </p:spPr>
        <p:txBody>
          <a:bodyPr/>
          <a:lstStyle/>
          <a:p>
            <a:r>
              <a:rPr lang="en-GB" dirty="0"/>
              <a:t>Deeds not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EC358-A144-64D4-943C-36C28BBA22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Impatient – since 1995</a:t>
            </a:r>
          </a:p>
          <a:p>
            <a:r>
              <a:rPr lang="en-GB" dirty="0"/>
              <a:t>Hold people accountable to their mission statements</a:t>
            </a:r>
          </a:p>
          <a:p>
            <a:pPr lvl="1"/>
            <a:r>
              <a:rPr lang="en-GB" dirty="0"/>
              <a:t>UKRI: Research by everyone, for everyone</a:t>
            </a:r>
          </a:p>
          <a:p>
            <a:r>
              <a:rPr lang="en-GB" dirty="0"/>
              <a:t>Perfect is the enemy of done</a:t>
            </a:r>
          </a:p>
          <a:p>
            <a:r>
              <a:rPr lang="en-GB" dirty="0"/>
              <a:t>Take action NOW!</a:t>
            </a:r>
          </a:p>
          <a:p>
            <a:pPr lvl="1"/>
            <a:r>
              <a:rPr lang="en-GB" dirty="0"/>
              <a:t>Best guess (informed by evidence &amp; those impacted)</a:t>
            </a:r>
          </a:p>
          <a:p>
            <a:pPr lvl="1"/>
            <a:r>
              <a:rPr lang="en-GB" dirty="0"/>
              <a:t>With feedback loops</a:t>
            </a:r>
          </a:p>
          <a:p>
            <a:pPr lvl="1"/>
            <a:r>
              <a:rPr lang="en-GB" dirty="0"/>
              <a:t>Don’t need RCT for a ramp</a:t>
            </a:r>
          </a:p>
          <a:p>
            <a:endParaRPr lang="en-GB" dirty="0"/>
          </a:p>
        </p:txBody>
      </p:sp>
      <p:pic>
        <p:nvPicPr>
          <p:cNvPr id="6146" name="Picture 2" descr="Disability Discrimination Act 2005 logo and title">
            <a:extLst>
              <a:ext uri="{FF2B5EF4-FFF2-40B4-BE49-F238E27FC236}">
                <a16:creationId xmlns:a16="http://schemas.microsoft.com/office/drawing/2014/main" id="{5337676A-15DF-A5C9-050B-84FB0239A29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24" y="1415816"/>
            <a:ext cx="4604956" cy="322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isability Discrimination Act 1995 logo and title">
            <a:extLst>
              <a:ext uri="{FF2B5EF4-FFF2-40B4-BE49-F238E27FC236}">
                <a16:creationId xmlns:a16="http://schemas.microsoft.com/office/drawing/2014/main" id="{CD3F7986-14CD-C0BA-EF1C-6B6A66B6B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301" y="-375091"/>
            <a:ext cx="4296588" cy="243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The Equality Act 2010 logo and title">
            <a:extLst>
              <a:ext uri="{FF2B5EF4-FFF2-40B4-BE49-F238E27FC236}">
                <a16:creationId xmlns:a16="http://schemas.microsoft.com/office/drawing/2014/main" id="{D4E0C62A-07C6-1048-8515-00BB3DCFC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651" y="4065334"/>
            <a:ext cx="4327800" cy="170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70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C67EA-93AA-702F-7BAE-E3A2E588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Zeitgeist: Allyship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4A57D-04F1-0071-3ADA-88110FBE21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Improved EDI grant opportunities</a:t>
            </a:r>
          </a:p>
          <a:p>
            <a:r>
              <a:rPr lang="en-GB" dirty="0"/>
              <a:t>Recognition of need to take action to improve access</a:t>
            </a:r>
          </a:p>
          <a:p>
            <a:r>
              <a:rPr lang="en-GB" dirty="0"/>
              <a:t>Recognition of benefits of </a:t>
            </a:r>
            <a:r>
              <a:rPr lang="en-GB"/>
              <a:t>equitable practice</a:t>
            </a:r>
          </a:p>
          <a:p>
            <a:endParaRPr lang="en-GB" dirty="0"/>
          </a:p>
          <a:p>
            <a:r>
              <a:rPr lang="en-GB" dirty="0"/>
              <a:t>Be brave</a:t>
            </a:r>
          </a:p>
          <a:p>
            <a:r>
              <a:rPr lang="en-GB" dirty="0"/>
              <a:t>Be bold</a:t>
            </a:r>
          </a:p>
          <a:p>
            <a:r>
              <a:rPr lang="en-GB" dirty="0"/>
              <a:t>Step up</a:t>
            </a:r>
          </a:p>
          <a:p>
            <a:r>
              <a:rPr lang="en-GB" dirty="0"/>
              <a:t>We’re worth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D4BE5-71F0-FF91-7DF7-0C0BC70577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55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861079C6F1B740BB92775632ABFCAB" ma:contentTypeVersion="5" ma:contentTypeDescription="Create a new document." ma:contentTypeScope="" ma:versionID="73d8542ae4e7900471ea6b9b901e0e8a">
  <xsd:schema xmlns:xsd="http://www.w3.org/2001/XMLSchema" xmlns:xs="http://www.w3.org/2001/XMLSchema" xmlns:p="http://schemas.microsoft.com/office/2006/metadata/properties" xmlns:ns2="260b262e-e1ab-437d-8bbb-0625501d6190" xmlns:ns3="4ed3a250-1bc9-4f75-a327-ba4fad4b1b15" targetNamespace="http://schemas.microsoft.com/office/2006/metadata/properties" ma:root="true" ma:fieldsID="20535423ec19672bef4da987fae5a440" ns2:_="" ns3:_="">
    <xsd:import namespace="260b262e-e1ab-437d-8bbb-0625501d6190"/>
    <xsd:import namespace="4ed3a250-1bc9-4f75-a327-ba4fad4b1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b262e-e1ab-437d-8bbb-0625501d61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3a250-1bc9-4f75-a327-ba4fad4b1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ed3a250-1bc9-4f75-a327-ba4fad4b1b1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DEE28C8-FFB4-4C8A-8BA8-22DE1B6CB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461378-2131-4B10-B4F6-848A550E2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0b262e-e1ab-437d-8bbb-0625501d6190"/>
    <ds:schemaRef ds:uri="4ed3a250-1bc9-4f75-a327-ba4fad4b1b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CEB284-475E-41E6-B74C-33E3E6657AE1}">
  <ds:schemaRefs>
    <ds:schemaRef ds:uri="http://schemas.microsoft.com/office/2006/metadata/properties"/>
    <ds:schemaRef ds:uri="http://schemas.microsoft.com/office/infopath/2007/PartnerControls"/>
    <ds:schemaRef ds:uri="4ed3a250-1bc9-4f75-a327-ba4fad4b1b1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2906</TotalTime>
  <Words>130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Exploring equitable research careers for Disabled Researchers </vt:lpstr>
      <vt:lpstr>Under-represented Under-recognised Over-exploited</vt:lpstr>
      <vt:lpstr>Deeds not words</vt:lpstr>
      <vt:lpstr>Zeitgeist: Allyship actions</vt:lpstr>
    </vt:vector>
  </TitlesOfParts>
  <Company>University of East Anglia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equitable research careers for Disabled Researchers </dc:title>
  <dc:creator>Katherine Deane (HSC - Staff)</dc:creator>
  <cp:lastModifiedBy>Katherine Deane (HSC - Staff)</cp:lastModifiedBy>
  <cp:revision>2</cp:revision>
  <dcterms:created xsi:type="dcterms:W3CDTF">2023-08-20T14:41:32Z</dcterms:created>
  <dcterms:modified xsi:type="dcterms:W3CDTF">2023-09-14T09:21:08Z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0x01010012861079C6F1B740BB92775632ABFCAB</vt:lpwstr>
  </property>
  <property fmtid="{D5CDD505-2E9C-101B-9397-08002B2CF9AE}" pid="3" name="Order">
    <vt:r8>18800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