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67" r:id="rId6"/>
    <p:sldId id="271" r:id="rId7"/>
    <p:sldId id="273" r:id="rId8"/>
    <p:sldId id="257" r:id="rId9"/>
    <p:sldId id="274" r:id="rId10"/>
    <p:sldId id="275" r:id="rId11"/>
    <p:sldId id="277" r:id="rId12"/>
    <p:sldId id="276" r:id="rId13"/>
    <p:sldId id="278" r:id="rId14"/>
    <p:sldId id="279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9A659-62E6-43FE-9849-0785EF1020D4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CD88A-3719-4F7F-953E-B1E456F96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8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Recruited</a:t>
            </a:r>
            <a:r>
              <a:rPr lang="en-GB" sz="1200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quickly - over 1 month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Fatigue 91%, pain 80%, brain fog 77%, mood 74%, neurodiversity 53%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CD07A-D093-4C28-9C97-A3776310F3C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1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58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18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893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1200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060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5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554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132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38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87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13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37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0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4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61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93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02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610A487-186C-4987-B8B7-50787A4418E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0BFB4-6927-4AC9-9D5E-7976F076F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796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nnovations.bmj.com/content/5/1/43" TargetMode="External"/><Relationship Id="rId2" Type="http://schemas.openxmlformats.org/officeDocument/2006/relationships/hyperlink" Target="https://www.uea.ac.uk/web/groups-and-centres/projects/access-all-areas-in-labs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eige.europa.eu/sites/default/files/core_values_work_brage_lovkrona.pdf" TargetMode="External"/><Relationship Id="rId4" Type="http://schemas.openxmlformats.org/officeDocument/2006/relationships/hyperlink" Target="https://doi.org/10.1007/s43441-022-00432-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WuX-8iO73s" TargetMode="External"/><Relationship Id="rId2" Type="http://schemas.openxmlformats.org/officeDocument/2006/relationships/hyperlink" Target="https://www.youtube.com/watch?v=j9H9tdPjpQw&amp;t=10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watch?v=vjMHySCxY2k&amp;feature=youtu.be" TargetMode="External"/><Relationship Id="rId5" Type="http://schemas.openxmlformats.org/officeDocument/2006/relationships/hyperlink" Target="https://emmaelvidge.wordpress.com/2021/10/26/episode_2_katherine_deane/" TargetMode="External"/><Relationship Id="rId4" Type="http://schemas.openxmlformats.org/officeDocument/2006/relationships/hyperlink" Target="https://youtu.be/XZ72o4fbuh8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mailto:k.deane@uea.ac.uk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s://www.uea.ac.uk/web/groups-and-centres/projects/access-all-areas-in-labs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A4964-AA21-07A4-3AD0-4138F30F8D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b="1" dirty="0">
                <a:effectLst/>
                <a:ea typeface="Calibri" panose="020F0502020204030204" pitchFamily="34" charset="0"/>
              </a:rPr>
              <a:t>Challenges in doing practical research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4622C-DC9E-56C8-A504-65A3E61CB4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Katherine Deane</a:t>
            </a:r>
          </a:p>
          <a:p>
            <a:r>
              <a:rPr lang="en-GB" dirty="0"/>
              <a:t>University of east Anglia</a:t>
            </a:r>
          </a:p>
          <a:p>
            <a:r>
              <a:rPr lang="en-GB" dirty="0"/>
              <a:t>k.deane@uea.ac.uk</a:t>
            </a:r>
          </a:p>
        </p:txBody>
      </p:sp>
    </p:spTree>
    <p:extLst>
      <p:ext uri="{BB962C8B-B14F-4D97-AF65-F5344CB8AC3E}">
        <p14:creationId xmlns:p14="http://schemas.microsoft.com/office/powerpoint/2010/main" val="2446148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336F-5D3A-245B-3823-8719F7661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design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D4378-BA61-2D95-B1C3-2E509C578C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EXPECT DISABLED PARTICIPANTS</a:t>
            </a:r>
          </a:p>
          <a:p>
            <a:r>
              <a:rPr lang="en-GB" dirty="0"/>
              <a:t>Good quality PE/ PPI</a:t>
            </a:r>
          </a:p>
          <a:p>
            <a:r>
              <a:rPr lang="en-GB" dirty="0"/>
              <a:t>Audit EDI of researchers &amp; participants</a:t>
            </a:r>
          </a:p>
          <a:p>
            <a:r>
              <a:rPr lang="en-GB" dirty="0"/>
              <a:t>Accessible written info</a:t>
            </a:r>
          </a:p>
          <a:p>
            <a:pPr lvl="1"/>
            <a:r>
              <a:rPr lang="en-GB" dirty="0"/>
              <a:t>Simple</a:t>
            </a:r>
          </a:p>
          <a:p>
            <a:pPr lvl="1"/>
            <a:r>
              <a:rPr lang="en-GB" dirty="0"/>
              <a:t>Clear text/ large font etc</a:t>
            </a:r>
          </a:p>
          <a:p>
            <a:pPr lvl="1"/>
            <a:r>
              <a:rPr lang="en-GB" dirty="0"/>
              <a:t>“How we made this project accessible” section in info sheet</a:t>
            </a:r>
          </a:p>
          <a:p>
            <a:r>
              <a:rPr lang="en-GB" dirty="0"/>
              <a:t>PI/ Ethics committee training</a:t>
            </a:r>
          </a:p>
          <a:p>
            <a:r>
              <a:rPr lang="en-GB" dirty="0"/>
              <a:t>Budget for access costs</a:t>
            </a:r>
          </a:p>
          <a:p>
            <a:pPr lvl="1"/>
            <a:r>
              <a:rPr lang="en-GB" dirty="0"/>
              <a:t>Venues</a:t>
            </a:r>
          </a:p>
          <a:p>
            <a:pPr lvl="1"/>
            <a:r>
              <a:rPr lang="en-GB" dirty="0"/>
              <a:t>BSL, captions, audio descriptions, videos, Easy Read</a:t>
            </a:r>
          </a:p>
          <a:p>
            <a:pPr lvl="1"/>
            <a:r>
              <a:rPr lang="en-GB" dirty="0"/>
              <a:t>Carers, travel, food, etc.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E0F70-4478-BB4A-DB9D-E1EBC5C089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53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7514-3FAD-4885-1DFB-0D80DB1C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B6A3D-124C-8CFF-B1E0-28DAE058A2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19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Deane KHO </a:t>
            </a:r>
            <a:r>
              <a:rPr lang="en-GB" sz="19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and the Access All Areas in Labs Team. 2023. Access All Areas in Labs: Access Guidelines. Version 1. March 2023. University of East Anglia, Norwich. </a:t>
            </a:r>
            <a:r>
              <a:rPr lang="en-GB" sz="1900" b="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https://www.uea.ac.uk/web/groups-and-centres/projects/access-all-areas-in-labs</a:t>
            </a:r>
            <a:r>
              <a:rPr lang="en-GB" sz="1900" b="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1900" dirty="0">
                <a:effectLst/>
                <a:latin typeface="+mn-lt"/>
                <a:ea typeface="Times New Roman" panose="02020603050405020304" pitchFamily="18" charset="0"/>
              </a:rPr>
              <a:t>Deane K, </a:t>
            </a:r>
            <a:r>
              <a:rPr lang="en-GB" sz="1900" dirty="0" err="1">
                <a:effectLst/>
                <a:latin typeface="+mn-lt"/>
                <a:ea typeface="Times New Roman" panose="02020603050405020304" pitchFamily="18" charset="0"/>
              </a:rPr>
              <a:t>Delbecque</a:t>
            </a:r>
            <a:r>
              <a:rPr lang="en-GB" sz="1900" dirty="0">
                <a:effectLst/>
                <a:latin typeface="+mn-lt"/>
                <a:ea typeface="Times New Roman" panose="02020603050405020304" pitchFamily="18" charset="0"/>
              </a:rPr>
              <a:t> L, Gorbenko O, et al. Co-creation of patient engagement quality guidance for medicines development: an international multistakeholder initiative. 2019 </a:t>
            </a:r>
            <a:r>
              <a:rPr lang="en-GB" sz="1900" i="1" dirty="0">
                <a:effectLst/>
                <a:latin typeface="+mn-lt"/>
                <a:ea typeface="Times New Roman" panose="02020603050405020304" pitchFamily="18" charset="0"/>
              </a:rPr>
              <a:t>BMJ Innovations</a:t>
            </a:r>
            <a:r>
              <a:rPr lang="en-GB" sz="1900" dirty="0">
                <a:effectLst/>
                <a:latin typeface="+mn-lt"/>
                <a:ea typeface="Times New Roman" panose="02020603050405020304" pitchFamily="18" charset="0"/>
              </a:rPr>
              <a:t>. 13. </a:t>
            </a:r>
            <a:r>
              <a:rPr lang="en-GB" sz="1900" dirty="0">
                <a:effectLst/>
                <a:latin typeface="+mn-lt"/>
                <a:ea typeface="Times New Roman" panose="02020603050405020304" pitchFamily="18" charset="0"/>
                <a:hlinkClick r:id="rId3"/>
              </a:rPr>
              <a:t>https://innovations.bmj.com/content/5/1/43</a:t>
            </a:r>
            <a:r>
              <a:rPr lang="en-GB" sz="1900" dirty="0">
                <a:effectLst/>
                <a:latin typeface="+mn-lt"/>
                <a:ea typeface="Times New Roman" panose="02020603050405020304" pitchFamily="18" charset="0"/>
              </a:rPr>
              <a:t> (Table 3)</a:t>
            </a:r>
            <a:endParaRPr lang="en-GB" sz="1900" b="0" u="sng" dirty="0">
              <a:solidFill>
                <a:srgbClr val="0000FF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900" dirty="0">
                <a:effectLst/>
                <a:latin typeface="+mn-lt"/>
                <a:ea typeface="Times New Roman" panose="02020603050405020304" pitchFamily="18" charset="0"/>
              </a:rPr>
              <a:t>Schroeder K, Bertelsen N, Scott J, Deane K, </a:t>
            </a:r>
            <a:r>
              <a:rPr lang="en-GB" sz="1900" dirty="0">
                <a:latin typeface="+mn-lt"/>
                <a:ea typeface="Times New Roman" panose="02020603050405020304" pitchFamily="18" charset="0"/>
              </a:rPr>
              <a:t>et al</a:t>
            </a:r>
            <a:r>
              <a:rPr lang="en-GB" sz="1900" i="1" dirty="0">
                <a:effectLst/>
                <a:latin typeface="+mn-lt"/>
                <a:ea typeface="Times New Roman" panose="02020603050405020304" pitchFamily="18" charset="0"/>
              </a:rPr>
              <a:t>.</a:t>
            </a:r>
            <a:r>
              <a:rPr lang="en-GB" sz="1900" dirty="0">
                <a:effectLst/>
                <a:latin typeface="+mn-lt"/>
                <a:ea typeface="Times New Roman" panose="02020603050405020304" pitchFamily="18" charset="0"/>
              </a:rPr>
              <a:t> Building from Patient Experiences to Deliver Patient-Focused Healthcare Systems in Collaboration with Patients: A Call to Action. 2022. </a:t>
            </a:r>
            <a:r>
              <a:rPr lang="en-GB" sz="1900" i="1" dirty="0">
                <a:effectLst/>
                <a:latin typeface="+mn-lt"/>
                <a:ea typeface="Times New Roman" panose="02020603050405020304" pitchFamily="18" charset="0"/>
              </a:rPr>
              <a:t>Therapeutic Innovation &amp; </a:t>
            </a:r>
            <a:r>
              <a:rPr lang="en-GB" sz="1900" i="1" dirty="0" err="1">
                <a:effectLst/>
                <a:latin typeface="+mn-lt"/>
                <a:ea typeface="Times New Roman" panose="02020603050405020304" pitchFamily="18" charset="0"/>
              </a:rPr>
              <a:t>Regualtory</a:t>
            </a:r>
            <a:r>
              <a:rPr lang="en-GB" sz="1900" i="1" dirty="0">
                <a:effectLst/>
                <a:latin typeface="+mn-lt"/>
                <a:ea typeface="Times New Roman" panose="02020603050405020304" pitchFamily="18" charset="0"/>
              </a:rPr>
              <a:t> Science</a:t>
            </a:r>
            <a:r>
              <a:rPr lang="en-GB" sz="1900" dirty="0">
                <a:effectLst/>
                <a:latin typeface="+mn-lt"/>
                <a:ea typeface="Times New Roman" panose="02020603050405020304" pitchFamily="18" charset="0"/>
              </a:rPr>
              <a:t>. </a:t>
            </a:r>
            <a:r>
              <a:rPr lang="en-GB" sz="1900" u="sng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  <a:hlinkClick r:id="rId4"/>
              </a:rPr>
              <a:t>https://doi.org/10.1007/s43441-022-00432-x</a:t>
            </a:r>
            <a:r>
              <a:rPr lang="en-GB" sz="19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</a:p>
          <a:p>
            <a:r>
              <a:rPr lang="en-GB" sz="1900" dirty="0"/>
              <a:t>Brage T, </a:t>
            </a:r>
            <a:r>
              <a:rPr lang="en-GB" sz="1900" dirty="0" err="1"/>
              <a:t>Lövkrona</a:t>
            </a:r>
            <a:r>
              <a:rPr lang="en-GB" sz="1900" dirty="0"/>
              <a:t> I, </a:t>
            </a:r>
            <a:r>
              <a:rPr lang="en-GB" sz="1900" dirty="0" err="1"/>
              <a:t>Eldh</a:t>
            </a:r>
            <a:r>
              <a:rPr lang="en-GB" sz="1900" dirty="0"/>
              <a:t> C, et al. (2016). Core values work in academia: – with experiences from Lund University.</a:t>
            </a:r>
            <a:r>
              <a:rPr lang="en-GB" sz="1900" dirty="0">
                <a:latin typeface="+mn-lt"/>
              </a:rPr>
              <a:t> Lund University </a:t>
            </a:r>
            <a:r>
              <a:rPr lang="en-GB" sz="1900" dirty="0">
                <a:effectLst/>
                <a:latin typeface="+mn-lt"/>
                <a:ea typeface="Times New Roman" panose="02020603050405020304" pitchFamily="18" charset="0"/>
                <a:hlinkClick r:id="rId5"/>
              </a:rPr>
              <a:t>https://eige.europa.eu/sites/default/files/core_values_work_brage_lovkrona.pdf</a:t>
            </a:r>
            <a:r>
              <a:rPr lang="en-GB" sz="1900" dirty="0">
                <a:solidFill>
                  <a:srgbClr val="333333"/>
                </a:solidFill>
                <a:latin typeface="+mn-lt"/>
                <a:ea typeface="Times New Roman" panose="02020603050405020304" pitchFamily="18" charset="0"/>
              </a:rPr>
              <a:t> </a:t>
            </a:r>
            <a:endParaRPr lang="en-GB" sz="19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0FFAC-0330-806A-BB4B-16F9967514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639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4CF6C-2929-B001-1E79-71C80357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talks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A0887-D2E5-17B1-1308-30D5DA0CE5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200" dirty="0">
                <a:effectLst/>
                <a:latin typeface="+mn-lt"/>
                <a:ea typeface="Times New Roman" panose="02020603050405020304" pitchFamily="18" charset="0"/>
              </a:rPr>
              <a:t>Lab access sucks – so here are guidelines to start solving this. Vitae 2023. </a:t>
            </a:r>
            <a:r>
              <a:rPr lang="en-GB" sz="1200" dirty="0">
                <a:effectLst/>
                <a:latin typeface="+mn-lt"/>
                <a:ea typeface="Times New Roman" panose="02020603050405020304" pitchFamily="18" charset="0"/>
                <a:hlinkClick r:id="rId2"/>
              </a:rPr>
              <a:t>https://www.youtube.com/watch?v=j9H9tdPjpQw&amp;t=10s</a:t>
            </a:r>
            <a:r>
              <a:rPr lang="en-GB" sz="12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200" dirty="0">
                <a:effectLst/>
                <a:latin typeface="+mn-lt"/>
                <a:ea typeface="Times New Roman" panose="02020603050405020304" pitchFamily="18" charset="0"/>
              </a:rPr>
              <a:t>Change Makers Toolkit (with a disability focus). Vitae 2023. </a:t>
            </a:r>
            <a:r>
              <a:rPr lang="en-GB" sz="1200" dirty="0">
                <a:effectLst/>
                <a:latin typeface="+mn-lt"/>
                <a:ea typeface="Times New Roman" panose="02020603050405020304" pitchFamily="18" charset="0"/>
                <a:hlinkClick r:id="rId3"/>
              </a:rPr>
              <a:t>https://www.youtube.com/watch?v=oWuX-8iO73s</a:t>
            </a:r>
            <a:r>
              <a:rPr lang="en-GB" sz="12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lang="en-GB" sz="1200" b="1" dirty="0"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200" dirty="0">
                <a:effectLst/>
                <a:latin typeface="+mn-lt"/>
                <a:ea typeface="Times New Roman" panose="02020603050405020304" pitchFamily="18" charset="0"/>
              </a:rPr>
              <a:t>Starting Change Making. Cultural   Forum Norwich. 2022</a:t>
            </a:r>
            <a:r>
              <a:rPr lang="en-GB" sz="1200" dirty="0">
                <a:solidFill>
                  <a:srgbClr val="333332"/>
                </a:solidFill>
                <a:effectLst/>
                <a:latin typeface="+mn-lt"/>
                <a:ea typeface="Times New Roman" panose="02020603050405020304" pitchFamily="18" charset="0"/>
              </a:rPr>
              <a:t>. </a:t>
            </a:r>
            <a:r>
              <a:rPr lang="en-GB" sz="1200" u="sng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hlinkClick r:id="rId4"/>
              </a:rPr>
              <a:t>https://youtu.be/XZ72o4fbuh8</a:t>
            </a:r>
            <a:endParaRPr lang="en-GB" sz="1200" dirty="0">
              <a:solidFill>
                <a:srgbClr val="33333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200" b="0" kern="0" dirty="0">
                <a:effectLst/>
                <a:latin typeface="+mn-lt"/>
              </a:rPr>
              <a:t>Values, disability, saying no, and how fabulous it is to fail during the research process. 2021 </a:t>
            </a:r>
            <a:r>
              <a:rPr lang="en-GB" sz="1200" b="0" u="sng" kern="0" dirty="0">
                <a:solidFill>
                  <a:srgbClr val="333332"/>
                </a:solidFill>
                <a:effectLst/>
                <a:latin typeface="+mn-lt"/>
                <a:hlinkClick r:id="rId5"/>
              </a:rPr>
              <a:t>https://emmaelvidge.wordpress.com/2021/10/26/episode_2_katherine_deane/</a:t>
            </a:r>
            <a:r>
              <a:rPr lang="en-GB" sz="1200" b="0" kern="0" dirty="0">
                <a:solidFill>
                  <a:srgbClr val="333332"/>
                </a:solidFill>
                <a:effectLst/>
                <a:latin typeface="+mn-lt"/>
              </a:rPr>
              <a:t> </a:t>
            </a:r>
            <a:endParaRPr lang="en-GB" sz="1200" b="1" kern="0" dirty="0">
              <a:effectLst/>
              <a:latin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479425" algn="l"/>
              </a:tabLst>
            </a:pPr>
            <a:r>
              <a:rPr lang="en-GB" sz="12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Benefits of being a Disabled Scientist. UK Association for Science and Discovery Centres. 2020 </a:t>
            </a:r>
            <a:r>
              <a:rPr lang="en-GB" sz="1200" b="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https://www.youtube.com/watch?v=vjMHySCxY2k&amp;feature=youtu.be</a:t>
            </a:r>
            <a:r>
              <a:rPr lang="en-GB" sz="12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b="1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A8EB3-7567-9C7E-D959-A33F8DF360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8495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5BB064-D441-3CC4-8A25-D6B39070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0" dirty="0"/>
              <a:t>Contact details and thanks</a:t>
            </a:r>
            <a:br>
              <a:rPr lang="en-US" sz="2900" dirty="0"/>
            </a:br>
            <a:endParaRPr lang="en-US" sz="29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755114-3DC3-49DC-6468-C36E8453BD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FFB385F-44E5-4B28-7051-CCDFF0A769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hlinkClick r:id="rId2"/>
              </a:rPr>
              <a:t>https://www.uea.ac.uk/web/groups-and-centres/projects/access-all-areas-in-labs</a:t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3"/>
              </a:rPr>
              <a:t>k.deane@uea.ac.uk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D3106B3-86BC-18B1-F97B-62892C4C3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54495" y="833120"/>
            <a:ext cx="4396339" cy="5191760"/>
          </a:xfrm>
          <a:solidFill>
            <a:schemeClr val="tx1"/>
          </a:solidFill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Content Placeholder 2" descr="Logo for University of East Anglia">
            <a:extLst>
              <a:ext uri="{FF2B5EF4-FFF2-40B4-BE49-F238E27FC236}">
                <a16:creationId xmlns:a16="http://schemas.microsoft.com/office/drawing/2014/main" id="{82E8138B-EA6C-1258-C0FE-1B96D469437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234" y="1038542"/>
            <a:ext cx="2276190" cy="1361905"/>
          </a:xfrm>
          <a:prstGeom prst="rect">
            <a:avLst/>
          </a:prstGeom>
          <a:effectLst/>
        </p:spPr>
      </p:pic>
      <p:pic>
        <p:nvPicPr>
          <p:cNvPr id="7" name="Picture 6" descr="Logo for Cell and Gene Therapy Catapult">
            <a:extLst>
              <a:ext uri="{FF2B5EF4-FFF2-40B4-BE49-F238E27FC236}">
                <a16:creationId xmlns:a16="http://schemas.microsoft.com/office/drawing/2014/main" id="{DF343EEC-6D08-258B-8034-7C06DC38B2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59128" y="2506925"/>
            <a:ext cx="2627752" cy="864830"/>
          </a:xfrm>
          <a:prstGeom prst="rect">
            <a:avLst/>
          </a:prstGeom>
          <a:noFill/>
          <a:effectLst/>
        </p:spPr>
      </p:pic>
      <p:pic>
        <p:nvPicPr>
          <p:cNvPr id="4" name="Picture 3" descr="Logo for Innovate UK, UKRI">
            <a:extLst>
              <a:ext uri="{FF2B5EF4-FFF2-40B4-BE49-F238E27FC236}">
                <a16:creationId xmlns:a16="http://schemas.microsoft.com/office/drawing/2014/main" id="{9934DCEC-5532-0C27-7E7F-C25377DB63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14" y="4207251"/>
            <a:ext cx="2627752" cy="847450"/>
          </a:xfrm>
          <a:prstGeom prst="rect">
            <a:avLst/>
          </a:prstGeom>
          <a:effectLst/>
        </p:spPr>
      </p:pic>
      <p:pic>
        <p:nvPicPr>
          <p:cNvPr id="8" name="Picture 4" descr="Purple Reach disability consulting">
            <a:extLst>
              <a:ext uri="{FF2B5EF4-FFF2-40B4-BE49-F238E27FC236}">
                <a16:creationId xmlns:a16="http://schemas.microsoft.com/office/drawing/2014/main" id="{83F98003-8F10-9267-79A3-A77DACCEE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459" y="3462814"/>
            <a:ext cx="2619375" cy="47625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5" name="Picture 14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E12E150F-710D-3071-F2CB-85E22E9580D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3599" y="5322888"/>
            <a:ext cx="4177235" cy="616140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206907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2F6DE-A7A8-30C1-C960-515B09B1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Survey of lab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DF2D6-237A-6D28-AA61-FA9288C0A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2" y="1583473"/>
            <a:ext cx="4396339" cy="4672865"/>
          </a:xfrm>
        </p:spPr>
        <p:txBody>
          <a:bodyPr>
            <a:noAutofit/>
          </a:bodyPr>
          <a:lstStyle/>
          <a:p>
            <a:r>
              <a:rPr lang="en-GB" sz="2400" dirty="0"/>
              <a:t>Recruited scientists with interest in lab access </a:t>
            </a:r>
          </a:p>
          <a:p>
            <a:r>
              <a:rPr lang="en-GB" sz="2400" dirty="0"/>
              <a:t>152 respondents</a:t>
            </a:r>
          </a:p>
          <a:p>
            <a:pPr lvl="1"/>
            <a:r>
              <a:rPr lang="en-GB" sz="2400" dirty="0"/>
              <a:t>55% disabled, 93% experience of lab working, 87% UK based</a:t>
            </a:r>
          </a:p>
          <a:p>
            <a:r>
              <a:rPr lang="en-GB" sz="2400" dirty="0"/>
              <a:t>Biology &amp; biomedical dominated, mostly in universities or healthcare settings</a:t>
            </a:r>
          </a:p>
          <a:p>
            <a:r>
              <a:rPr lang="en-GB" sz="2400" dirty="0"/>
              <a:t>Invisible impairments most common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4AEB1-95A5-A276-0274-45A9EDDB3E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5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9590B0-193A-2C67-DE45-35BBA64BA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4F0EF-3A01-615D-54B8-596BA1BBA9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“My lab broke me – </a:t>
            </a:r>
          </a:p>
          <a:p>
            <a:pPr marL="0" indent="0" algn="ctr">
              <a:buNone/>
            </a:pPr>
            <a:r>
              <a:rPr lang="en-GB" sz="4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 hope others are better”</a:t>
            </a:r>
          </a:p>
          <a:p>
            <a:pPr algn="ctr"/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DB13F4-C5FC-6135-38B0-BB121E0BD6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96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926CA-B109-F676-4054-A15D66C0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6F915-A5BE-3041-30C0-D5FB99FFE0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800" dirty="0"/>
              <a:t>Structural access to buildings and labs is poor</a:t>
            </a:r>
          </a:p>
          <a:p>
            <a:r>
              <a:rPr lang="en-GB" sz="2800" dirty="0"/>
              <a:t>Behaviour, attitudes, and knowledge is poor </a:t>
            </a:r>
          </a:p>
          <a:p>
            <a:r>
              <a:rPr lang="en-GB" sz="2800" dirty="0"/>
              <a:t>Initiatives to change ableism are tokenistic and ineffective</a:t>
            </a:r>
          </a:p>
          <a:p>
            <a:r>
              <a:rPr lang="en-GB" sz="2800" dirty="0"/>
              <a:t>Web pages and conferences are often inaccessible</a:t>
            </a:r>
          </a:p>
          <a:p>
            <a:endParaRPr lang="en-GB" sz="2800" dirty="0"/>
          </a:p>
          <a:p>
            <a:r>
              <a:rPr lang="en-GB" sz="2800" dirty="0"/>
              <a:t>Poor access = poor safety, unlawful practices, poor recruitment, poor retention</a:t>
            </a:r>
          </a:p>
          <a:p>
            <a:r>
              <a:rPr lang="en-GB" sz="2800" dirty="0"/>
              <a:t>Suite of access guidelines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3794C-705F-0290-3239-91CBAEC3D4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18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AD22C-AC2A-1BAB-7F57-0951A64FD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Lab accessibility targets – behaviour – immediate to 5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F6DB-DAF8-B111-BB4C-3DF9B7234E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Audit PEEPs and lone working plans</a:t>
            </a:r>
          </a:p>
          <a:p>
            <a:r>
              <a:rPr lang="en-GB" dirty="0"/>
              <a:t>Implement reasonable accommodations passport into annual reviews</a:t>
            </a:r>
          </a:p>
          <a:p>
            <a:r>
              <a:rPr lang="en-GB" dirty="0"/>
              <a:t>Normalise reasonable workloads and flexible working</a:t>
            </a:r>
          </a:p>
          <a:p>
            <a:r>
              <a:rPr lang="en-GB" dirty="0"/>
              <a:t>Allyship and bystander training</a:t>
            </a:r>
          </a:p>
          <a:p>
            <a:pPr lvl="1"/>
            <a:r>
              <a:rPr lang="en-GB" dirty="0"/>
              <a:t>All staff responsibility for fault reporting</a:t>
            </a:r>
          </a:p>
          <a:p>
            <a:r>
              <a:rPr lang="en-GB" dirty="0"/>
              <a:t>Mentorship programs</a:t>
            </a:r>
          </a:p>
          <a:p>
            <a:r>
              <a:rPr lang="en-GB" dirty="0"/>
              <a:t>Access hackathons/ Pride events</a:t>
            </a:r>
          </a:p>
          <a:p>
            <a:r>
              <a:rPr lang="en-GB" dirty="0"/>
              <a:t>Access to external advocacy expertise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C732D-BB28-8B03-89E7-0DE5367E1B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375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53924-E3B5-7401-7C56-F74BB56EE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Lab accessibility targets</a:t>
            </a:r>
            <a:br>
              <a:rPr lang="en-GB" dirty="0"/>
            </a:br>
            <a:r>
              <a:rPr lang="en-GB" dirty="0"/>
              <a:t>Structural - immediate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C6A85-65AA-72BC-00A7-6F4F59AE0E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New builds and refurbishments to guideline standards</a:t>
            </a:r>
          </a:p>
          <a:p>
            <a:r>
              <a:rPr lang="en-GB" dirty="0"/>
              <a:t>New equipment and its placement to guideline standards</a:t>
            </a:r>
          </a:p>
          <a:p>
            <a:r>
              <a:rPr lang="en-GB" dirty="0"/>
              <a:t>Evac chairs or alternatives</a:t>
            </a:r>
          </a:p>
          <a:p>
            <a:r>
              <a:rPr lang="en-GB" dirty="0"/>
              <a:t>Microphones, PA systems, and portable hearing loops</a:t>
            </a:r>
          </a:p>
          <a:p>
            <a:r>
              <a:rPr lang="en-GB" dirty="0"/>
              <a:t>Euan’s guide red cord cards</a:t>
            </a:r>
          </a:p>
          <a:p>
            <a:r>
              <a:rPr lang="en-GB" dirty="0"/>
              <a:t>Colour contrast in accessible toilets (pot of paint)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5484B-8655-772F-0D4E-5D0EC08C8D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B5B2CD-1099-2A15-7F03-8AD48D919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0" y="1781175"/>
            <a:ext cx="455295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9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414D-3DDA-828F-DE49-3FE82C53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Lab accessibility targets</a:t>
            </a:r>
            <a:br>
              <a:rPr lang="en-GB" dirty="0"/>
            </a:br>
            <a:r>
              <a:rPr lang="en-GB" dirty="0"/>
              <a:t>Structural &amp; equipment – 5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25102-D9B7-FAE3-7FFA-EC66CB837F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Funders require minimum access standards for eligibility for funds</a:t>
            </a:r>
          </a:p>
          <a:p>
            <a:pPr lvl="1"/>
            <a:r>
              <a:rPr lang="en-GB" dirty="0"/>
              <a:t>Includes mandatory training and audits</a:t>
            </a:r>
          </a:p>
          <a:p>
            <a:r>
              <a:rPr lang="en-GB" dirty="0"/>
              <a:t>An accessible toilet in any building with standard toilets</a:t>
            </a:r>
          </a:p>
          <a:p>
            <a:r>
              <a:rPr lang="en-GB" dirty="0"/>
              <a:t>Dual alert fire alarms</a:t>
            </a:r>
          </a:p>
          <a:p>
            <a:r>
              <a:rPr lang="en-GB" dirty="0"/>
              <a:t>Equipment connectivity standards</a:t>
            </a:r>
          </a:p>
          <a:p>
            <a:r>
              <a:rPr lang="en-GB" dirty="0"/>
              <a:t>Hearing technology standards</a:t>
            </a:r>
          </a:p>
          <a:p>
            <a:r>
              <a:rPr lang="en-GB" dirty="0"/>
              <a:t>Ergonomics – seating, lighting, acoustic environment</a:t>
            </a:r>
          </a:p>
          <a:p>
            <a:r>
              <a:rPr lang="en-GB" dirty="0"/>
              <a:t>Key routes – light doors, step free</a:t>
            </a:r>
          </a:p>
          <a:p>
            <a:r>
              <a:rPr lang="en-GB" dirty="0"/>
              <a:t>Lever taps and D handles</a:t>
            </a:r>
          </a:p>
          <a:p>
            <a:r>
              <a:rPr lang="en-GB" dirty="0"/>
              <a:t>Changing Place accessible toilets within 20 min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187C9-EA18-3C28-BD1F-03B42BB2CC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609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8D6D-F304-927C-5BF3-93CBABC19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Lab accessibility targets</a:t>
            </a:r>
            <a:br>
              <a:rPr lang="en-GB" dirty="0"/>
            </a:br>
            <a:r>
              <a:rPr lang="en-GB" dirty="0"/>
              <a:t>Structural &amp; equipment – 10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B84C9-FE98-1B7B-6824-9197607A10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“Maximum” access requirements necessary for funding</a:t>
            </a:r>
          </a:p>
          <a:p>
            <a:r>
              <a:rPr lang="en-GB" dirty="0"/>
              <a:t>Disinvest / repurpose buildings that cannot be made accessible</a:t>
            </a:r>
          </a:p>
          <a:p>
            <a:r>
              <a:rPr lang="en-GB" dirty="0"/>
              <a:t>Where possible</a:t>
            </a:r>
          </a:p>
          <a:p>
            <a:pPr lvl="1"/>
            <a:r>
              <a:rPr lang="en-GB" dirty="0"/>
              <a:t>Fire safe lifts</a:t>
            </a:r>
          </a:p>
          <a:p>
            <a:pPr lvl="1"/>
            <a:r>
              <a:rPr lang="en-GB" dirty="0"/>
              <a:t>Step free fire exits</a:t>
            </a:r>
          </a:p>
          <a:p>
            <a:r>
              <a:rPr lang="en-GB" dirty="0"/>
              <a:t>Most routes – light doors, step free</a:t>
            </a:r>
          </a:p>
          <a:p>
            <a:r>
              <a:rPr lang="en-GB" dirty="0"/>
              <a:t>Changing Place accessible toilets within 10 min </a:t>
            </a:r>
          </a:p>
          <a:p>
            <a:r>
              <a:rPr lang="en-GB" dirty="0"/>
              <a:t>Accessible fieldwork, boats, planes, etc </a:t>
            </a:r>
            <a:r>
              <a:rPr lang="en-GB" dirty="0" err="1"/>
              <a:t>etc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5CA77-A4ED-0D22-8D17-0514026971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99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D69D-D1B8-C78B-6346-23129756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Funding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476CE-C77D-A907-2247-8F20498524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Flexible deadlines</a:t>
            </a:r>
          </a:p>
          <a:p>
            <a:r>
              <a:rPr lang="en-GB" dirty="0"/>
              <a:t>Flexible duration – FT/PT/ extensions</a:t>
            </a:r>
          </a:p>
          <a:p>
            <a:r>
              <a:rPr lang="en-GB" dirty="0"/>
              <a:t>Flexible working - WFH</a:t>
            </a:r>
          </a:p>
          <a:p>
            <a:r>
              <a:rPr lang="en-GB" dirty="0"/>
              <a:t>Flexible roles – shared PI</a:t>
            </a:r>
          </a:p>
          <a:p>
            <a:r>
              <a:rPr lang="en-GB" dirty="0"/>
              <a:t>Separate researcher reasonable accommodation fund</a:t>
            </a:r>
          </a:p>
          <a:p>
            <a:r>
              <a:rPr lang="en-GB" dirty="0"/>
              <a:t>Rapid response research access fund (2 weeks)</a:t>
            </a:r>
          </a:p>
          <a:p>
            <a:pPr lvl="1"/>
            <a:r>
              <a:rPr lang="en-GB" dirty="0"/>
              <a:t>E.g. BSL interpreters for interviews</a:t>
            </a:r>
          </a:p>
          <a:p>
            <a:r>
              <a:rPr lang="en-GB" dirty="0"/>
              <a:t>Fund accessible practice for events</a:t>
            </a:r>
          </a:p>
          <a:p>
            <a:r>
              <a:rPr lang="en-GB" dirty="0"/>
              <a:t>Prizes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B9838-3BA8-A030-E679-D679B04AC3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462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861079C6F1B740BB92775632ABFCAB" ma:contentTypeVersion="5" ma:contentTypeDescription="Create a new document." ma:contentTypeScope="" ma:versionID="73d8542ae4e7900471ea6b9b901e0e8a">
  <xsd:schema xmlns:xsd="http://www.w3.org/2001/XMLSchema" xmlns:xs="http://www.w3.org/2001/XMLSchema" xmlns:p="http://schemas.microsoft.com/office/2006/metadata/properties" xmlns:ns2="260b262e-e1ab-437d-8bbb-0625501d6190" xmlns:ns3="4ed3a250-1bc9-4f75-a327-ba4fad4b1b15" targetNamespace="http://schemas.microsoft.com/office/2006/metadata/properties" ma:root="true" ma:fieldsID="20535423ec19672bef4da987fae5a440" ns2:_="" ns3:_="">
    <xsd:import namespace="260b262e-e1ab-437d-8bbb-0625501d6190"/>
    <xsd:import namespace="4ed3a250-1bc9-4f75-a327-ba4fad4b1b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0b262e-e1ab-437d-8bbb-0625501d61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3a250-1bc9-4f75-a327-ba4fad4b1b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ed3a250-1bc9-4f75-a327-ba4fad4b1b15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8454CFD-04E7-4AED-92E9-9F17455225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0b262e-e1ab-437d-8bbb-0625501d6190"/>
    <ds:schemaRef ds:uri="4ed3a250-1bc9-4f75-a327-ba4fad4b1b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9E8D4F-C687-4D65-8718-20217D55CC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E998EA-BBC8-42EE-AAB6-51AF86FEE285}">
  <ds:schemaRefs>
    <ds:schemaRef ds:uri="http://schemas.microsoft.com/office/2006/metadata/properties"/>
    <ds:schemaRef ds:uri="http://schemas.microsoft.com/office/infopath/2007/PartnerControls"/>
    <ds:schemaRef ds:uri="4ed3a250-1bc9-4f75-a327-ba4fad4b1b1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2910</TotalTime>
  <Words>889</Words>
  <Application>Microsoft Office PowerPoint</Application>
  <PresentationFormat>Widescreen</PresentationFormat>
  <Paragraphs>99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Challenges in doing practical research</vt:lpstr>
      <vt:lpstr>Survey of lab accessibility</vt:lpstr>
      <vt:lpstr>PowerPoint Presentation</vt:lpstr>
      <vt:lpstr>Survey results</vt:lpstr>
      <vt:lpstr>Lab accessibility targets – behaviour – immediate to 5 years</vt:lpstr>
      <vt:lpstr>Lab accessibility targets Structural - immediate</vt:lpstr>
      <vt:lpstr>Lab accessibility targets Structural &amp; equipment – 5 years</vt:lpstr>
      <vt:lpstr>Lab accessibility targets Structural &amp; equipment – 10 years</vt:lpstr>
      <vt:lpstr>Funding access</vt:lpstr>
      <vt:lpstr>Research design access</vt:lpstr>
      <vt:lpstr>References</vt:lpstr>
      <vt:lpstr>Other talks</vt:lpstr>
      <vt:lpstr>Contact details and thanks </vt:lpstr>
    </vt:vector>
  </TitlesOfParts>
  <Company>University of East Anglia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doing practical reserch</dc:title>
  <dc:creator>Katherine Deane (HSC - Staff)</dc:creator>
  <cp:lastModifiedBy>Valerie.Arnott</cp:lastModifiedBy>
  <cp:revision>3</cp:revision>
  <dcterms:created xsi:type="dcterms:W3CDTF">2023-08-20T14:39:31Z</dcterms:created>
  <dcterms:modified xsi:type="dcterms:W3CDTF">2023-09-14T09:36:00Z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0x01010012861079C6F1B740BB92775632ABFCAB</vt:lpwstr>
  </property>
  <property fmtid="{D5CDD505-2E9C-101B-9397-08002B2CF9AE}" pid="3" name="Order">
    <vt:r8>18700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