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8" r:id="rId5"/>
    <p:sldMasterId id="2147483724" r:id="rId6"/>
    <p:sldMasterId id="2147483746" r:id="rId7"/>
    <p:sldMasterId id="2147483768" r:id="rId8"/>
    <p:sldMasterId id="2147483790" r:id="rId9"/>
  </p:sldMasterIdLst>
  <p:notesMasterIdLst>
    <p:notesMasterId r:id="rId39"/>
  </p:notesMasterIdLst>
  <p:sldIdLst>
    <p:sldId id="260" r:id="rId10"/>
    <p:sldId id="360" r:id="rId11"/>
    <p:sldId id="367" r:id="rId12"/>
    <p:sldId id="485" r:id="rId13"/>
    <p:sldId id="365" r:id="rId14"/>
    <p:sldId id="364" r:id="rId15"/>
    <p:sldId id="369" r:id="rId16"/>
    <p:sldId id="366" r:id="rId17"/>
    <p:sldId id="265" r:id="rId18"/>
    <p:sldId id="368" r:id="rId19"/>
    <p:sldId id="361" r:id="rId20"/>
    <p:sldId id="370" r:id="rId21"/>
    <p:sldId id="264" r:id="rId22"/>
    <p:sldId id="483" r:id="rId23"/>
    <p:sldId id="323" r:id="rId24"/>
    <p:sldId id="484" r:id="rId25"/>
    <p:sldId id="352" r:id="rId26"/>
    <p:sldId id="371" r:id="rId27"/>
    <p:sldId id="269" r:id="rId28"/>
    <p:sldId id="271" r:id="rId29"/>
    <p:sldId id="261" r:id="rId30"/>
    <p:sldId id="316" r:id="rId31"/>
    <p:sldId id="317" r:id="rId32"/>
    <p:sldId id="353" r:id="rId33"/>
    <p:sldId id="286" r:id="rId34"/>
    <p:sldId id="280" r:id="rId35"/>
    <p:sldId id="357" r:id="rId36"/>
    <p:sldId id="320" r:id="rId37"/>
    <p:sldId id="270"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Euphemia UCAS" panose="020B0604020202020204" charset="-79"/>
      <p:regular r:id="rId44"/>
      <p:bold r:id="rId45"/>
      <p:italic r:id="rId46"/>
    </p:embeddedFont>
    <p:embeddedFont>
      <p:font typeface="Inter" panose="020B0604020202020204" charset="0"/>
      <p:regular r:id="rId47"/>
      <p:bold r:id="rId48"/>
    </p:embeddedFont>
    <p:embeddedFont>
      <p:font typeface="Open Sans" panose="020B0606030504020204" pitchFamily="34" charset="0"/>
      <p:regular r:id="rId49"/>
      <p:bold r:id="rId50"/>
      <p:italic r:id="rId51"/>
      <p:boldItalic r:id="rId52"/>
    </p:embeddedFont>
    <p:embeddedFont>
      <p:font typeface="Overpass" panose="020B0604020202020204" charset="0"/>
      <p:bold r:id="rId53"/>
    </p:embeddedFont>
    <p:embeddedFont>
      <p:font typeface="Overpass Medium" panose="020B0604020202020204" charset="0"/>
      <p:regular r:id="rId54"/>
    </p:embeddedFont>
    <p:embeddedFont>
      <p:font typeface="Overpass SemiBold" panose="020B0604020202020204" charset="0"/>
      <p:regular r:id="rId55"/>
      <p:bold r:id="rId56"/>
    </p:embeddedFont>
    <p:embeddedFont>
      <p:font typeface="Segoe UI" panose="020B0502040204020203"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782"/>
    <a:srgbClr val="87B923"/>
    <a:srgbClr val="88BD25"/>
    <a:srgbClr val="89BD25"/>
    <a:srgbClr val="A5C856"/>
    <a:srgbClr val="87B823"/>
    <a:srgbClr val="0189CC"/>
    <a:srgbClr val="A5C854"/>
    <a:srgbClr val="FEE349"/>
    <a:srgbClr val="E8574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02"/>
    <p:restoredTop sz="86395"/>
  </p:normalViewPr>
  <p:slideViewPr>
    <p:cSldViewPr snapToGrid="0" snapToObjects="1">
      <p:cViewPr varScale="1">
        <p:scale>
          <a:sx n="71" d="100"/>
          <a:sy n="71" d="100"/>
        </p:scale>
        <p:origin x="346" y="53"/>
      </p:cViewPr>
      <p:guideLst/>
    </p:cSldViewPr>
  </p:slideViewPr>
  <p:outlineViewPr>
    <p:cViewPr>
      <p:scale>
        <a:sx n="33" d="100"/>
        <a:sy n="33" d="100"/>
      </p:scale>
      <p:origin x="0" y="-53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7.fntdata"/><Relationship Id="rId5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0E65C-8EB7-EC4F-8F54-FE9FFD46986F}"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a:t>
            </a:fld>
            <a:endParaRPr lang="en-US"/>
          </a:p>
        </p:txBody>
      </p:sp>
    </p:spTree>
    <p:extLst>
      <p:ext uri="{BB962C8B-B14F-4D97-AF65-F5344CB8AC3E}">
        <p14:creationId xmlns:p14="http://schemas.microsoft.com/office/powerpoint/2010/main" val="417825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13</a:t>
            </a:fld>
            <a:endParaRPr lang="en-US"/>
          </a:p>
        </p:txBody>
      </p:sp>
    </p:spTree>
    <p:extLst>
      <p:ext uri="{BB962C8B-B14F-4D97-AF65-F5344CB8AC3E}">
        <p14:creationId xmlns:p14="http://schemas.microsoft.com/office/powerpoint/2010/main" val="124429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312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15</a:t>
            </a:fld>
            <a:endParaRPr lang="en-US"/>
          </a:p>
        </p:txBody>
      </p:sp>
    </p:spTree>
    <p:extLst>
      <p:ext uri="{BB962C8B-B14F-4D97-AF65-F5344CB8AC3E}">
        <p14:creationId xmlns:p14="http://schemas.microsoft.com/office/powerpoint/2010/main" val="355550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630AC-6E4C-1945-B186-5F501D754081}" type="slidenum">
              <a:rPr lang="en-US" smtClean="0"/>
              <a:t>16</a:t>
            </a:fld>
            <a:endParaRPr lang="en-US"/>
          </a:p>
        </p:txBody>
      </p:sp>
    </p:spTree>
    <p:extLst>
      <p:ext uri="{BB962C8B-B14F-4D97-AF65-F5344CB8AC3E}">
        <p14:creationId xmlns:p14="http://schemas.microsoft.com/office/powerpoint/2010/main" val="383751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17</a:t>
            </a:fld>
            <a:endParaRPr lang="en-US"/>
          </a:p>
        </p:txBody>
      </p:sp>
    </p:spTree>
    <p:extLst>
      <p:ext uri="{BB962C8B-B14F-4D97-AF65-F5344CB8AC3E}">
        <p14:creationId xmlns:p14="http://schemas.microsoft.com/office/powerpoint/2010/main" val="3350070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4B663F-FE7E-487F-B07F-3A770B0BE146}" type="slidenum">
              <a:rPr lang="en-GB" smtClean="0"/>
              <a:pPr/>
              <a:t>18</a:t>
            </a:fld>
            <a:endParaRPr lang="en-GB"/>
          </a:p>
        </p:txBody>
      </p:sp>
    </p:spTree>
    <p:extLst>
      <p:ext uri="{BB962C8B-B14F-4D97-AF65-F5344CB8AC3E}">
        <p14:creationId xmlns:p14="http://schemas.microsoft.com/office/powerpoint/2010/main" val="97338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4B663F-FE7E-487F-B07F-3A770B0BE146}" type="slidenum">
              <a:rPr lang="en-GB" smtClean="0"/>
              <a:pPr/>
              <a:t>19</a:t>
            </a:fld>
            <a:endParaRPr lang="en-GB"/>
          </a:p>
        </p:txBody>
      </p:sp>
    </p:spTree>
    <p:extLst>
      <p:ext uri="{BB962C8B-B14F-4D97-AF65-F5344CB8AC3E}">
        <p14:creationId xmlns:p14="http://schemas.microsoft.com/office/powerpoint/2010/main" val="828400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57fc4280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357fc4280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 super-network with a mission to connect and represent disabled staff networks at universities and colleges, and other interested organisations.</a:t>
            </a:r>
            <a:endParaRPr/>
          </a:p>
          <a:p>
            <a:pPr marL="457200" lvl="0" indent="-298450" algn="l" rtl="0">
              <a:spcBef>
                <a:spcPts val="0"/>
              </a:spcBef>
              <a:spcAft>
                <a:spcPts val="0"/>
              </a:spcAft>
              <a:buSzPts val="1100"/>
              <a:buChar char="●"/>
            </a:pPr>
            <a:r>
              <a:rPr lang="en-GB"/>
              <a:t>An unincorporated association, non-governmental, independent and self-determining, made up of impassioned disabled people. </a:t>
            </a:r>
            <a:endParaRPr/>
          </a:p>
          <a:p>
            <a:pPr marL="457200" lvl="0" indent="-298450" algn="l" rtl="0">
              <a:spcBef>
                <a:spcPts val="0"/>
              </a:spcBef>
              <a:spcAft>
                <a:spcPts val="0"/>
              </a:spcAft>
              <a:buSzPts val="1100"/>
              <a:buChar char="●"/>
            </a:pPr>
            <a:r>
              <a:rPr lang="en-GB"/>
              <a:t>A collective platform to share experiences and good practice and examine challenges and opportunities. </a:t>
            </a:r>
            <a:endParaRPr/>
          </a:p>
          <a:p>
            <a:pPr marL="457200" lvl="0" indent="-298450" algn="l" rtl="0">
              <a:spcBef>
                <a:spcPts val="0"/>
              </a:spcBef>
              <a:spcAft>
                <a:spcPts val="0"/>
              </a:spcAft>
              <a:buSzPts val="1100"/>
              <a:buChar char="●"/>
            </a:pPr>
            <a:r>
              <a:rPr lang="en-GB"/>
              <a:t>Partnering on active projects to break down barriers in STEMM and beyond.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21</a:t>
            </a:fld>
            <a:endParaRPr lang="en-US"/>
          </a:p>
        </p:txBody>
      </p:sp>
    </p:spTree>
    <p:extLst>
      <p:ext uri="{BB962C8B-B14F-4D97-AF65-F5344CB8AC3E}">
        <p14:creationId xmlns:p14="http://schemas.microsoft.com/office/powerpoint/2010/main" val="295263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22</a:t>
            </a:fld>
            <a:endParaRPr lang="en-US"/>
          </a:p>
        </p:txBody>
      </p:sp>
    </p:spTree>
    <p:extLst>
      <p:ext uri="{BB962C8B-B14F-4D97-AF65-F5344CB8AC3E}">
        <p14:creationId xmlns:p14="http://schemas.microsoft.com/office/powerpoint/2010/main" val="285982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1079293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23</a:t>
            </a:fld>
            <a:endParaRPr lang="en-US"/>
          </a:p>
        </p:txBody>
      </p:sp>
    </p:spTree>
    <p:extLst>
      <p:ext uri="{BB962C8B-B14F-4D97-AF65-F5344CB8AC3E}">
        <p14:creationId xmlns:p14="http://schemas.microsoft.com/office/powerpoint/2010/main" val="4161914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24</a:t>
            </a:fld>
            <a:endParaRPr lang="en-US"/>
          </a:p>
        </p:txBody>
      </p:sp>
    </p:spTree>
    <p:extLst>
      <p:ext uri="{BB962C8B-B14F-4D97-AF65-F5344CB8AC3E}">
        <p14:creationId xmlns:p14="http://schemas.microsoft.com/office/powerpoint/2010/main" val="2783198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25</a:t>
            </a:fld>
            <a:endParaRPr lang="en-US"/>
          </a:p>
        </p:txBody>
      </p:sp>
    </p:spTree>
    <p:extLst>
      <p:ext uri="{BB962C8B-B14F-4D97-AF65-F5344CB8AC3E}">
        <p14:creationId xmlns:p14="http://schemas.microsoft.com/office/powerpoint/2010/main" val="3641628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200000"/>
              </a:lnSpc>
              <a:spcAft>
                <a:spcPts val="600"/>
              </a:spcAft>
            </a:pPr>
            <a:r>
              <a:rPr lang="en-GB" sz="1800" dirty="0">
                <a:effectLst/>
                <a:latin typeface="Euphemia UCAS" panose="020B0503040102020104" pitchFamily="34" charset="-79"/>
                <a:ea typeface="Calibri" panose="020F0502020204030204" pitchFamily="34" charset="0"/>
                <a:cs typeface="Times New Roman" panose="02020603050405020304" pitchFamily="18" charset="0"/>
              </a:rPr>
              <a:t>Paula, 33, Early Career </a:t>
            </a:r>
          </a:p>
          <a:p>
            <a:pPr>
              <a:lnSpc>
                <a:spcPct val="200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600"/>
              </a:spcAft>
            </a:pPr>
            <a:r>
              <a:rPr lang="en-GB" sz="1800" dirty="0">
                <a:effectLst/>
                <a:latin typeface="Euphemia UCAS" panose="020B0503040102020104" pitchFamily="34" charset="-79"/>
                <a:ea typeface="Calibri" panose="020F0502020204030204" pitchFamily="34" charset="0"/>
                <a:cs typeface="Times New Roman" panose="02020603050405020304" pitchFamily="18" charset="0"/>
              </a:rPr>
              <a:t>Until 2 months ago I was the only woman in my department. There doesn’t ever seem to have been more than one woman here at a time, I’m not entirely sure why. I’d like to think that it isn’t because they just want to have a ‘token’ but it does sometimes feel like that. You know, one woman, one person of colour. Actually, I </a:t>
            </a:r>
            <a:r>
              <a:rPr lang="en-GB" sz="1800" i="1" dirty="0">
                <a:effectLst/>
                <a:latin typeface="Euphemia UCAS" panose="020B0503040102020104" pitchFamily="34" charset="-79"/>
                <a:ea typeface="Calibri" panose="020F0502020204030204" pitchFamily="34" charset="0"/>
                <a:cs typeface="Times New Roman" panose="02020603050405020304" pitchFamily="18" charset="0"/>
              </a:rPr>
              <a:t>wish </a:t>
            </a:r>
            <a:r>
              <a:rPr lang="en-GB" sz="1800" dirty="0">
                <a:effectLst/>
                <a:latin typeface="Euphemia UCAS" panose="020B0503040102020104" pitchFamily="34" charset="-79"/>
                <a:ea typeface="Calibri" panose="020F0502020204030204" pitchFamily="34" charset="0"/>
                <a:cs typeface="Times New Roman" panose="02020603050405020304" pitchFamily="18" charset="0"/>
              </a:rPr>
              <a:t>there was one person of colour. It’s not great optics that our students are diverse but the faculty looks all white. I get asked to sit on a lot of committees. Hiring committees, ones where the department needs to be represented. I never like to say no because I know that the department will have to decide in the next couple of years whether they are going to make me permanent, and promote me. I need to have good relationships with them so that they ask me to collaborate on projects with them. If I say no then they might say that I haven’t given enough service to the department, or I haven’t been collegial enough and I might miss out on those opportunities. Now that I think about it there haven’t been that many opportunities coming my way from the department – most of the collaborative work I do has been as a result of my own networks outside the university. </a:t>
            </a:r>
          </a:p>
          <a:p>
            <a:pPr>
              <a:lnSpc>
                <a:spcPct val="200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extLst>
      <p:ext uri="{BB962C8B-B14F-4D97-AF65-F5344CB8AC3E}">
        <p14:creationId xmlns:p14="http://schemas.microsoft.com/office/powerpoint/2010/main" val="3303856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600"/>
              </a:spcAft>
            </a:pPr>
            <a:r>
              <a:rPr lang="en-GB" sz="1200" dirty="0">
                <a:effectLst/>
                <a:latin typeface="Euphemia UCAS" panose="020B0503040102020104" pitchFamily="34" charset="-79"/>
                <a:ea typeface="Calibri" panose="020F0502020204030204" pitchFamily="34" charset="0"/>
                <a:cs typeface="Times New Roman" panose="02020603050405020304" pitchFamily="18" charset="0"/>
              </a:rPr>
              <a:t>I do worry though that it all takes me away from my research. I don’t see work of this kind getting recognition when it comes to grant applications or promotion. It doesn’t seem to matter as much as papers and funding. Some of my friends told me that I should just say no more often, and put myself first. Instead, I have been getting up at 5 am just so that I have a couple of hours to write. I haven’t really published as much as I would like to yet, I’m only beginning in my career and developing my group. I don’t want to become known as ‘that woman’ if I keep banging on about it being unfair. I saw that happen to a friend when I was a PhD student. He was in a wheelchair and had to fight for everything. He wasn’t even lab-based so you’d think it would be easy enough to get a computer with the right keyboard, and for him to be able to get into the post-graduate office but still. He became a bit of an advocate for disability rights, and I think that is one reason why he couldn’t get a post-doc position. He left science in the end, I don’t know what he’s up to now.</a:t>
            </a:r>
          </a:p>
          <a:p>
            <a:pPr>
              <a:lnSpc>
                <a:spcPct val="2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600"/>
              </a:spcAft>
            </a:pPr>
            <a:r>
              <a:rPr lang="en-GB" sz="1200" dirty="0">
                <a:effectLst/>
                <a:latin typeface="Euphemia UCAS" panose="020B0503040102020104" pitchFamily="34" charset="-79"/>
                <a:ea typeface="Calibri" panose="020F0502020204030204" pitchFamily="34" charset="0"/>
                <a:cs typeface="Times New Roman" panose="02020603050405020304" pitchFamily="18" charset="0"/>
              </a:rPr>
              <a:t>I find that a lot of our women students want to work with me, or talk to me. They haven’t met many other women in the field, and they want my input or advice. They see me as a role model which is lovely, but it also takes away time from my own research…</a:t>
            </a:r>
          </a:p>
          <a:p>
            <a:pPr>
              <a:lnSpc>
                <a:spcPct val="2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600"/>
              </a:spcAft>
            </a:pPr>
            <a:r>
              <a:rPr lang="en-GB" sz="1200" dirty="0">
                <a:effectLst/>
                <a:latin typeface="Euphemia UCAS" panose="020B0503040102020104" pitchFamily="34" charset="-79"/>
                <a:ea typeface="Calibri" panose="020F0502020204030204" pitchFamily="34" charset="0"/>
                <a:cs typeface="Times New Roman" panose="02020603050405020304" pitchFamily="18" charset="0"/>
              </a:rPr>
              <a:t>Still, at least I haven’t experienced any direct discrimination! Some of the things I’ve heard, particularly at conferences! Conferences are good when there are other women about, it can feel a bit intimidating when you’re on your own. These days I have a little group of other women that I tend to stick with. Some of the things they’ve told me… Senior professors asking them what underwear they have on, being told that they shouldn’t be in the lab because their hands are too small to hold solvent bottles, or their wombs will sink because women aren’t meant to stand up at a fume hood! It didn’t seem to occur to that prof that women also have to stand up if they stay in the kitchen…I don’t think they are trying to be sexist, they just don’t realise that we face a barrage of little comments and innuendos all the time and it gets tiring.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D630AC-6E4C-1945-B186-5F501D754081}" type="slidenum">
              <a:rPr lang="en-US" smtClean="0"/>
              <a:t>27</a:t>
            </a:fld>
            <a:endParaRPr lang="en-US"/>
          </a:p>
        </p:txBody>
      </p:sp>
    </p:spTree>
    <p:extLst>
      <p:ext uri="{BB962C8B-B14F-4D97-AF65-F5344CB8AC3E}">
        <p14:creationId xmlns:p14="http://schemas.microsoft.com/office/powerpoint/2010/main" val="976613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Adi, International PhD Student</a:t>
            </a:r>
          </a:p>
          <a:p>
            <a:pPr lvl="0"/>
            <a:r>
              <a:rPr lang="en-US" dirty="0"/>
              <a:t>I don’t think I want to stay in academia. I don’t know what I want to do yet, there’s a big part of me that wants to use my degree as I have worked so hard and spent so much time on it, but I don’t think academia is for me. For one thing I don’t see any faculty who look like me – there aren’t any Black women in my department. I look at my supervisor and see all the hours she works. Last year I know she was in the lab until 11 or 12 pm every night. She tells us that she has to work that much just to get things done. She’s not even a professor yet. There never seems to be any time to take stock of where we are and everything we’ve done – as soon as something works we just move on to the next thing. Before Covid we used to celebrate in the pub if the group published a paper, but these days it just doesn’t happen. It can’t happen. I don’t think it’s only my supervisor either. I remember how burnt out all my lecturers looked when I was an undergrad. Always rushing from one thing to another. It’s not that they didn’t help – they did or I wouldn’t be here now – but I don’t think it’s what I want for myself. Someone I know got a job as a lecturer straight after a post-doc. Almost unheard of right? But he has to do so much teaching and with everything online I can see that it’s almost breaking him. At least my group isn’t as bad as some. One friend I know is expected to work 11 hours a day six days a week and her supervisor regularly sets meetings at 8pm on a Friday night. I don’t think I could cope with that I want to have a life!</a:t>
            </a:r>
          </a:p>
          <a:p>
            <a:pPr lvl="0"/>
            <a:r>
              <a:rPr lang="en-US" dirty="0"/>
              <a:t>Even doing this is stressful. I cannot tell you the levels of stress that I just seem to cope with on a day-to-day basis and see as normal now! Worrying about not getting enough data, worrying when things don’t work, worrying that I am not living up to the huge sacrifices I made to come here. So much worry and fear. Leaving my family and boyfriend and only seeing them a few times a year is horrible. I worry that when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28</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29</a:t>
            </a:fld>
            <a:endParaRPr lang="en-US"/>
          </a:p>
        </p:txBody>
      </p:sp>
    </p:spTree>
    <p:extLst>
      <p:ext uri="{BB962C8B-B14F-4D97-AF65-F5344CB8AC3E}">
        <p14:creationId xmlns:p14="http://schemas.microsoft.com/office/powerpoint/2010/main" val="915306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175036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6</a:t>
            </a:fld>
            <a:endParaRPr lang="en-US"/>
          </a:p>
        </p:txBody>
      </p:sp>
    </p:spTree>
    <p:extLst>
      <p:ext uri="{BB962C8B-B14F-4D97-AF65-F5344CB8AC3E}">
        <p14:creationId xmlns:p14="http://schemas.microsoft.com/office/powerpoint/2010/main" val="1530705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210084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4B663F-FE7E-487F-B07F-3A770B0BE146}" type="slidenum">
              <a:rPr lang="en-GB" smtClean="0"/>
              <a:pPr/>
              <a:t>9</a:t>
            </a:fld>
            <a:endParaRPr lang="en-GB"/>
          </a:p>
        </p:txBody>
      </p:sp>
    </p:spTree>
    <p:extLst>
      <p:ext uri="{BB962C8B-B14F-4D97-AF65-F5344CB8AC3E}">
        <p14:creationId xmlns:p14="http://schemas.microsoft.com/office/powerpoint/2010/main" val="214600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10</a:t>
            </a:fld>
            <a:endParaRPr lang="en-US"/>
          </a:p>
        </p:txBody>
      </p:sp>
    </p:spTree>
    <p:extLst>
      <p:ext uri="{BB962C8B-B14F-4D97-AF65-F5344CB8AC3E}">
        <p14:creationId xmlns:p14="http://schemas.microsoft.com/office/powerpoint/2010/main" val="115528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11</a:t>
            </a:fld>
            <a:endParaRPr lang="en-US"/>
          </a:p>
        </p:txBody>
      </p:sp>
    </p:spTree>
    <p:extLst>
      <p:ext uri="{BB962C8B-B14F-4D97-AF65-F5344CB8AC3E}">
        <p14:creationId xmlns:p14="http://schemas.microsoft.com/office/powerpoint/2010/main" val="98217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D630AC-6E4C-1945-B186-5F501D754081}" type="slidenum">
              <a:rPr lang="en-US" smtClean="0"/>
              <a:t>12</a:t>
            </a:fld>
            <a:endParaRPr lang="en-US"/>
          </a:p>
        </p:txBody>
      </p:sp>
    </p:spTree>
    <p:extLst>
      <p:ext uri="{BB962C8B-B14F-4D97-AF65-F5344CB8AC3E}">
        <p14:creationId xmlns:p14="http://schemas.microsoft.com/office/powerpoint/2010/main" val="1893289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8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r>
              <a:rPr lang="en-GB"/>
              <a:t>Click icon to add picture</a:t>
            </a:r>
            <a:endParaRPr lang="en-US"/>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357151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846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1040209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229053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722338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4168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10635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812113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8099845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4346721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132316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4235042838"/>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ADD52-7585-0D0A-1636-67092022581A}"/>
              </a:ext>
            </a:extLst>
          </p:cNvPr>
          <p:cNvSpPr>
            <a:spLocks noGrp="1"/>
          </p:cNvSpPr>
          <p:nvPr>
            <p:ph type="dt" sz="half" idx="10"/>
          </p:nvPr>
        </p:nvSpPr>
        <p:spPr/>
        <p:txBody>
          <a:bodyPr/>
          <a:lstStyle/>
          <a:p>
            <a:fld id="{3F3B6309-CE41-8F40-8E27-F946979C8F1C}" type="datetimeFigureOut">
              <a:rPr lang="en-US" smtClean="0"/>
              <a:t>9/14/2023</a:t>
            </a:fld>
            <a:endParaRPr lang="en-US"/>
          </a:p>
        </p:txBody>
      </p:sp>
      <p:sp>
        <p:nvSpPr>
          <p:cNvPr id="3" name="Footer Placeholder 2">
            <a:extLst>
              <a:ext uri="{FF2B5EF4-FFF2-40B4-BE49-F238E27FC236}">
                <a16:creationId xmlns:a16="http://schemas.microsoft.com/office/drawing/2014/main" id="{94B0ECCB-E43F-6E44-9449-DDB48CC374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3699DA-25AF-8368-FCA6-FD04EAC85308}"/>
              </a:ext>
            </a:extLst>
          </p:cNvPr>
          <p:cNvSpPr>
            <a:spLocks noGrp="1"/>
          </p:cNvSpPr>
          <p:nvPr>
            <p:ph type="sldNum" sz="quarter" idx="12"/>
          </p:nvPr>
        </p:nvSpPr>
        <p:spPr/>
        <p:txBody>
          <a:bodyPr/>
          <a:lstStyle/>
          <a:p>
            <a:fld id="{A8872334-FC95-9A4F-93E2-BF9E13AA48B8}" type="slidenum">
              <a:rPr lang="en-US" smtClean="0"/>
              <a:t>‹#›</a:t>
            </a:fld>
            <a:endParaRPr lang="en-US"/>
          </a:p>
        </p:txBody>
      </p:sp>
    </p:spTree>
    <p:extLst>
      <p:ext uri="{BB962C8B-B14F-4D97-AF65-F5344CB8AC3E}">
        <p14:creationId xmlns:p14="http://schemas.microsoft.com/office/powerpoint/2010/main" val="405082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C44E-031F-4AEF-A075-209C445AA3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A075B5-F3BC-4FAB-8048-1A667285F9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7C90B2-9222-4DEA-BB6C-FDA3762E849A}"/>
              </a:ext>
            </a:extLst>
          </p:cNvPr>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a:extLst>
              <a:ext uri="{FF2B5EF4-FFF2-40B4-BE49-F238E27FC236}">
                <a16:creationId xmlns:a16="http://schemas.microsoft.com/office/drawing/2014/main" id="{D391929B-748B-40C4-9C1C-5C17EDA8F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05662-9D09-4147-A17C-E276973B053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942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2CC1-2D35-050E-2E1D-062E0BA48D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DA0593-38F1-DFCD-D350-EBADE15F43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C69E62-FCED-2503-2DE6-45DF700AEA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96EC57-5ED8-DD28-36AF-40E55657EB7B}"/>
              </a:ext>
            </a:extLst>
          </p:cNvPr>
          <p:cNvSpPr>
            <a:spLocks noGrp="1"/>
          </p:cNvSpPr>
          <p:nvPr>
            <p:ph type="dt" sz="half" idx="10"/>
          </p:nvPr>
        </p:nvSpPr>
        <p:spPr/>
        <p:txBody>
          <a:bodyPr/>
          <a:lstStyle/>
          <a:p>
            <a:fld id="{4BDB0E13-7FEE-4C87-A52E-C58A5CBC5D40}" type="datetime1">
              <a:rPr lang="en-GB" smtClean="0"/>
              <a:t>14/09/2023</a:t>
            </a:fld>
            <a:endParaRPr lang="en-GB"/>
          </a:p>
        </p:txBody>
      </p:sp>
      <p:sp>
        <p:nvSpPr>
          <p:cNvPr id="6" name="Footer Placeholder 5">
            <a:extLst>
              <a:ext uri="{FF2B5EF4-FFF2-40B4-BE49-F238E27FC236}">
                <a16:creationId xmlns:a16="http://schemas.microsoft.com/office/drawing/2014/main" id="{04B8BF92-EDFE-9B88-3EEF-14309C6561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6A0E5-169A-3C87-F416-8FFC9050C286}"/>
              </a:ext>
            </a:extLst>
          </p:cNvPr>
          <p:cNvSpPr>
            <a:spLocks noGrp="1"/>
          </p:cNvSpPr>
          <p:nvPr>
            <p:ph type="sldNum" sz="quarter" idx="12"/>
          </p:nvPr>
        </p:nvSpPr>
        <p:spPr/>
        <p:txBody>
          <a:bodyPr/>
          <a:lstStyle/>
          <a:p>
            <a:fld id="{B71549F5-4F65-4D6A-8C85-E083AE327FE4}" type="slidenum">
              <a:rPr lang="en-GB" smtClean="0"/>
              <a:t>‹#›</a:t>
            </a:fld>
            <a:endParaRPr lang="en-GB"/>
          </a:p>
        </p:txBody>
      </p:sp>
    </p:spTree>
    <p:extLst>
      <p:ext uri="{BB962C8B-B14F-4D97-AF65-F5344CB8AC3E}">
        <p14:creationId xmlns:p14="http://schemas.microsoft.com/office/powerpoint/2010/main" val="2536628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177044" y="62137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cxnSp>
        <p:nvCxnSpPr>
          <p:cNvPr id="34" name="Google Shape;34;p6"/>
          <p:cNvCxnSpPr/>
          <p:nvPr/>
        </p:nvCxnSpPr>
        <p:spPr>
          <a:xfrm>
            <a:off x="-41767" y="41767"/>
            <a:ext cx="12266000" cy="0"/>
          </a:xfrm>
          <a:prstGeom prst="straightConnector1">
            <a:avLst/>
          </a:prstGeom>
          <a:noFill/>
          <a:ln w="114300" cap="flat" cmpd="sng">
            <a:solidFill>
              <a:srgbClr val="674EA7"/>
            </a:solidFill>
            <a:prstDash val="solid"/>
            <a:round/>
            <a:headEnd type="none" w="med" len="med"/>
            <a:tailEnd type="none" w="med" len="med"/>
          </a:ln>
        </p:spPr>
      </p:cxnSp>
    </p:spTree>
    <p:extLst>
      <p:ext uri="{BB962C8B-B14F-4D97-AF65-F5344CB8AC3E}">
        <p14:creationId xmlns:p14="http://schemas.microsoft.com/office/powerpoint/2010/main" val="2354838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400201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32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7237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07022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07144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980782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167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351976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09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2549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a:t>Click icon to add picture</a:t>
            </a:r>
            <a:endParaRPr lang="en-US"/>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503202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736313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2413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207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a:t>Click icon to add picture</a:t>
            </a:r>
            <a:endParaRPr lang="en-US"/>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42233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6615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a:t>Click icon to add picture</a:t>
            </a:r>
            <a:endParaRPr lang="en-US"/>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63908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925116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2966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47386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57824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1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 id="2147483813" r:id="rId22"/>
    <p:sldLayoutId id="2147483814" r:id="rId23"/>
    <p:sldLayoutId id="2147483815" r:id="rId24"/>
    <p:sldLayoutId id="2147483816" r:id="rId25"/>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9/14/2023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S.Leigh@kent.ac.u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9EFEC43-0DE0-75AF-5F3D-AF282EDFBBCF}"/>
              </a:ext>
            </a:extLst>
          </p:cNvPr>
          <p:cNvSpPr>
            <a:spLocks noGrp="1"/>
          </p:cNvSpPr>
          <p:nvPr>
            <p:ph type="body" sz="quarter" idx="10"/>
          </p:nvPr>
        </p:nvSpPr>
        <p:spPr>
          <a:xfrm>
            <a:off x="437557" y="4606858"/>
            <a:ext cx="5974001" cy="746125"/>
          </a:xfrm>
        </p:spPr>
        <p:txBody>
          <a:bodyPr>
            <a:noAutofit/>
          </a:bodyPr>
          <a:lstStyle/>
          <a:p>
            <a:pPr>
              <a:lnSpc>
                <a:spcPct val="100000"/>
              </a:lnSpc>
              <a:spcBef>
                <a:spcPts val="0"/>
              </a:spcBef>
              <a:spcAft>
                <a:spcPts val="600"/>
              </a:spcAft>
            </a:pPr>
            <a:r>
              <a:rPr lang="en-US" sz="1800" dirty="0"/>
              <a:t>Dr Jennifer Leigh, SSPSSR/LSSJ, University of Kent </a:t>
            </a:r>
          </a:p>
          <a:p>
            <a:pPr>
              <a:lnSpc>
                <a:spcPct val="100000"/>
              </a:lnSpc>
              <a:spcBef>
                <a:spcPts val="0"/>
              </a:spcBef>
              <a:spcAft>
                <a:spcPts val="600"/>
              </a:spcAft>
            </a:pPr>
            <a:r>
              <a:rPr lang="en-US" sz="1800" u="sng" dirty="0">
                <a:hlinkClick r:id="rId3">
                  <a:extLst>
                    <a:ext uri="{A12FA001-AC4F-418D-AE19-62706E023703}">
                      <ahyp:hlinkClr xmlns:ahyp="http://schemas.microsoft.com/office/drawing/2018/hyperlinkcolor" val="tx"/>
                    </a:ext>
                  </a:extLst>
                </a:hlinkClick>
              </a:rPr>
              <a:t>J.S.Leigh@kent.ac.uk</a:t>
            </a:r>
            <a:endParaRPr lang="en-US" sz="1800" u="sng" dirty="0"/>
          </a:p>
          <a:p>
            <a:pPr>
              <a:lnSpc>
                <a:spcPct val="100000"/>
              </a:lnSpc>
              <a:spcBef>
                <a:spcPts val="0"/>
              </a:spcBef>
              <a:spcAft>
                <a:spcPts val="600"/>
              </a:spcAft>
            </a:pPr>
            <a:r>
              <a:rPr lang="en-US" sz="1800" dirty="0"/>
              <a:t>@</a:t>
            </a:r>
            <a:r>
              <a:rPr lang="en-US" sz="1800" dirty="0" err="1"/>
              <a:t>DrSchniff</a:t>
            </a:r>
            <a:endParaRPr lang="en-US" sz="1800" dirty="0"/>
          </a:p>
        </p:txBody>
      </p:sp>
      <p:sp>
        <p:nvSpPr>
          <p:cNvPr id="3" name="Text Placeholder 2">
            <a:extLst>
              <a:ext uri="{FF2B5EF4-FFF2-40B4-BE49-F238E27FC236}">
                <a16:creationId xmlns:a16="http://schemas.microsoft.com/office/drawing/2014/main" id="{0066B8F6-382F-A0EE-4BBA-60421B3765A6}"/>
              </a:ext>
            </a:extLst>
          </p:cNvPr>
          <p:cNvSpPr>
            <a:spLocks noGrp="1"/>
          </p:cNvSpPr>
          <p:nvPr>
            <p:ph type="title"/>
          </p:nvPr>
        </p:nvSpPr>
        <p:spPr/>
        <p:txBody>
          <a:bodyPr anchor="t">
            <a:normAutofit/>
          </a:bodyPr>
          <a:lstStyle/>
          <a:p>
            <a:pPr>
              <a:spcBef>
                <a:spcPts val="0"/>
              </a:spcBef>
            </a:pPr>
            <a:r>
              <a:rPr lang="en-GB" b="1" i="0" u="none" strike="noStrike" dirty="0">
                <a:effectLst/>
                <a:latin typeface="Segoe UI" panose="020B0502040204020203" pitchFamily="34" charset="0"/>
              </a:rPr>
              <a:t>Ableism in Academia</a:t>
            </a:r>
            <a:endParaRPr lang="en-US" dirty="0"/>
          </a:p>
        </p:txBody>
      </p:sp>
    </p:spTree>
    <p:extLst>
      <p:ext uri="{BB962C8B-B14F-4D97-AF65-F5344CB8AC3E}">
        <p14:creationId xmlns:p14="http://schemas.microsoft.com/office/powerpoint/2010/main" val="2297741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Twitter (X)&#10;&#10;Tweet from UCU @ucu:&#10;&#10;PAY GAPS: Higher education has a shocking record on equal pay&#10;&#10;The gender pay gap in UK Universities is 16%, whilst the disability pay gap is 9% and the race pay gap is up to 17%&#10;&#10;This is disgraceful from a sector which supposedly prides itself on equality">
            <a:extLst>
              <a:ext uri="{FF2B5EF4-FFF2-40B4-BE49-F238E27FC236}">
                <a16:creationId xmlns:a16="http://schemas.microsoft.com/office/drawing/2014/main" id="{13849E9F-A30A-AC4C-7A4B-4EBCCCC7A98D}"/>
              </a:ext>
            </a:extLst>
          </p:cNvPr>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386575" y="405084"/>
            <a:ext cx="11418849" cy="5683482"/>
          </a:xfrm>
          <a:noFill/>
        </p:spPr>
      </p:pic>
      <p:sp>
        <p:nvSpPr>
          <p:cNvPr id="10" name="Title 9">
            <a:extLst>
              <a:ext uri="{FF2B5EF4-FFF2-40B4-BE49-F238E27FC236}">
                <a16:creationId xmlns:a16="http://schemas.microsoft.com/office/drawing/2014/main" id="{F30A3D96-2C51-2659-54DD-A42337EB9139}"/>
              </a:ext>
            </a:extLst>
          </p:cNvPr>
          <p:cNvSpPr>
            <a:spLocks noGrp="1"/>
          </p:cNvSpPr>
          <p:nvPr>
            <p:ph type="title" idx="4294967295"/>
          </p:nvPr>
        </p:nvSpPr>
        <p:spPr>
          <a:xfrm>
            <a:off x="3886200" y="473284"/>
            <a:ext cx="10515600" cy="1325563"/>
          </a:xfrm>
        </p:spPr>
        <p:txBody>
          <a:bodyPr>
            <a:normAutofit/>
          </a:bodyPr>
          <a:lstStyle/>
          <a:p>
            <a:r>
              <a:rPr lang="en-US" sz="900" dirty="0">
                <a:solidFill>
                  <a:schemeClr val="bg1"/>
                </a:solidFill>
              </a:rPr>
              <a:t>Pay gaps</a:t>
            </a:r>
          </a:p>
        </p:txBody>
      </p:sp>
    </p:spTree>
    <p:extLst>
      <p:ext uri="{BB962C8B-B14F-4D97-AF65-F5344CB8AC3E}">
        <p14:creationId xmlns:p14="http://schemas.microsoft.com/office/powerpoint/2010/main" val="2434615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Beakers with solution on shelf in lab">
            <a:extLst>
              <a:ext uri="{FF2B5EF4-FFF2-40B4-BE49-F238E27FC236}">
                <a16:creationId xmlns:a16="http://schemas.microsoft.com/office/drawing/2014/main" id="{FE4C6ECD-0BC8-C03C-B69F-04B0715B4A4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190" y="3422287"/>
            <a:ext cx="12210303" cy="3435713"/>
          </a:xfrm>
          <a:prstGeom prst="rect">
            <a:avLst/>
          </a:prstGeom>
          <a:noFill/>
        </p:spPr>
      </p:pic>
      <p:sp>
        <p:nvSpPr>
          <p:cNvPr id="8" name="Title 7">
            <a:extLst>
              <a:ext uri="{FF2B5EF4-FFF2-40B4-BE49-F238E27FC236}">
                <a16:creationId xmlns:a16="http://schemas.microsoft.com/office/drawing/2014/main" id="{CFB27A59-38C7-6555-97FE-89D61330F245}"/>
              </a:ext>
            </a:extLst>
          </p:cNvPr>
          <p:cNvSpPr>
            <a:spLocks noGrp="1"/>
          </p:cNvSpPr>
          <p:nvPr>
            <p:ph type="title"/>
          </p:nvPr>
        </p:nvSpPr>
        <p:spPr>
          <a:xfrm>
            <a:off x="941155" y="1450414"/>
            <a:ext cx="10448837" cy="1436382"/>
          </a:xfrm>
        </p:spPr>
        <p:txBody>
          <a:bodyPr anchor="t">
            <a:normAutofit fontScale="90000"/>
          </a:bodyPr>
          <a:lstStyle/>
          <a:p>
            <a:pPr algn="ctr"/>
            <a:r>
              <a:rPr lang="en-GB" sz="4400" dirty="0"/>
              <a:t>“The STEMM workforce is less diverse than the wider workforce” </a:t>
            </a:r>
            <a:br>
              <a:rPr lang="en-GB" sz="4400" dirty="0"/>
            </a:br>
            <a:br>
              <a:rPr lang="en-GB" sz="1700" dirty="0"/>
            </a:br>
            <a:r>
              <a:rPr lang="en-GB" sz="1700" dirty="0"/>
              <a:t>(Report July 2021 All-Party Parliamentary Group on Diversity and Inclusion in STEMM | British Science Association)</a:t>
            </a:r>
            <a:br>
              <a:rPr lang="en-GB" sz="1700" dirty="0"/>
            </a:br>
            <a:endParaRPr lang="en-US" sz="1700" dirty="0"/>
          </a:p>
        </p:txBody>
      </p:sp>
    </p:spTree>
    <p:extLst>
      <p:ext uri="{BB962C8B-B14F-4D97-AF65-F5344CB8AC3E}">
        <p14:creationId xmlns:p14="http://schemas.microsoft.com/office/powerpoint/2010/main" val="155311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wer STEM staff disclose than non-STEM staff, and this varies with discipline, career stage and gender eg 2.3% disclose in agriculture and 5.3% in medicine. Image of 8 figures, 3 coloured blue and 5 coloured grey">
            <a:extLst>
              <a:ext uri="{FF2B5EF4-FFF2-40B4-BE49-F238E27FC236}">
                <a16:creationId xmlns:a16="http://schemas.microsoft.com/office/drawing/2014/main" id="{BF5193F7-7BCC-593E-A796-BF87B5186DC7}"/>
              </a:ext>
            </a:extLst>
          </p:cNvPr>
          <p:cNvPicPr>
            <a:picLocks noChangeAspect="1"/>
          </p:cNvPicPr>
          <p:nvPr/>
        </p:nvPicPr>
        <p:blipFill rotWithShape="1">
          <a:blip r:embed="rId3" cstate="email">
            <a:clrChange>
              <a:clrFrom>
                <a:srgbClr val="FEF0C1"/>
              </a:clrFrom>
              <a:clrTo>
                <a:srgbClr val="FEF0C1">
                  <a:alpha val="0"/>
                </a:srgbClr>
              </a:clrTo>
            </a:clrChange>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5" name="Title 4">
            <a:extLst>
              <a:ext uri="{FF2B5EF4-FFF2-40B4-BE49-F238E27FC236}">
                <a16:creationId xmlns:a16="http://schemas.microsoft.com/office/drawing/2014/main" id="{133FB674-377D-00C1-3678-C326DE404871}"/>
              </a:ext>
            </a:extLst>
          </p:cNvPr>
          <p:cNvSpPr>
            <a:spLocks noGrp="1"/>
          </p:cNvSpPr>
          <p:nvPr>
            <p:ph type="title"/>
          </p:nvPr>
        </p:nvSpPr>
        <p:spPr>
          <a:xfrm>
            <a:off x="681038" y="5322887"/>
            <a:ext cx="10515600" cy="1325563"/>
          </a:xfrm>
        </p:spPr>
        <p:txBody>
          <a:bodyPr/>
          <a:lstStyle/>
          <a:p>
            <a:r>
              <a:rPr lang="en-US" dirty="0">
                <a:solidFill>
                  <a:schemeClr val="accent2">
                    <a:lumMod val="20000"/>
                    <a:lumOff val="80000"/>
                  </a:schemeClr>
                </a:solidFill>
              </a:rPr>
              <a:t>Disciplinary differences</a:t>
            </a:r>
          </a:p>
        </p:txBody>
      </p:sp>
    </p:spTree>
    <p:extLst>
      <p:ext uri="{BB962C8B-B14F-4D97-AF65-F5344CB8AC3E}">
        <p14:creationId xmlns:p14="http://schemas.microsoft.com/office/powerpoint/2010/main" val="117974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089FD30A-6AAE-2F28-4025-441EA514155E}"/>
              </a:ext>
              <a:ext uri="{C183D7F6-B498-43B3-948B-1728B52AA6E4}">
                <adec:decorative xmlns:adec="http://schemas.microsoft.com/office/drawing/2017/decorative" val="1"/>
              </a:ext>
            </a:extLst>
          </p:cNvPr>
          <p:cNvSpPr/>
          <p:nvPr/>
        </p:nvSpPr>
        <p:spPr>
          <a:xfrm>
            <a:off x="5292437" y="4373892"/>
            <a:ext cx="6061363" cy="1093447"/>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E5C47C5-D2C7-F489-97E7-9CB39548969E}"/>
              </a:ext>
              <a:ext uri="{C183D7F6-B498-43B3-948B-1728B52AA6E4}">
                <adec:decorative xmlns:adec="http://schemas.microsoft.com/office/drawing/2017/decorative" val="1"/>
              </a:ext>
            </a:extLst>
          </p:cNvPr>
          <p:cNvSpPr/>
          <p:nvPr/>
        </p:nvSpPr>
        <p:spPr>
          <a:xfrm>
            <a:off x="5363180" y="5675518"/>
            <a:ext cx="5549088" cy="98101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9416DDC-5C7E-7B0A-6720-DAEBCF587ADE}"/>
              </a:ext>
              <a:ext uri="{C183D7F6-B498-43B3-948B-1728B52AA6E4}">
                <adec:decorative xmlns:adec="http://schemas.microsoft.com/office/drawing/2017/decorative" val="1"/>
              </a:ext>
            </a:extLst>
          </p:cNvPr>
          <p:cNvSpPr/>
          <p:nvPr/>
        </p:nvSpPr>
        <p:spPr>
          <a:xfrm>
            <a:off x="1279732" y="4537257"/>
            <a:ext cx="2966356" cy="20094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94F9699-EA2A-2320-1FBC-39AAC01016F4}"/>
              </a:ext>
              <a:ext uri="{C183D7F6-B498-43B3-948B-1728B52AA6E4}">
                <adec:decorative xmlns:adec="http://schemas.microsoft.com/office/drawing/2017/decorative" val="1"/>
              </a:ext>
            </a:extLst>
          </p:cNvPr>
          <p:cNvSpPr/>
          <p:nvPr/>
        </p:nvSpPr>
        <p:spPr>
          <a:xfrm>
            <a:off x="1737470" y="1221697"/>
            <a:ext cx="8717059" cy="1556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BE67B1-6710-3F02-31D6-B1F1C75B129F}"/>
              </a:ext>
            </a:extLst>
          </p:cNvPr>
          <p:cNvSpPr>
            <a:spLocks noGrp="1"/>
          </p:cNvSpPr>
          <p:nvPr>
            <p:ph type="title"/>
          </p:nvPr>
        </p:nvSpPr>
        <p:spPr>
          <a:xfrm>
            <a:off x="838200" y="365125"/>
            <a:ext cx="10515600" cy="1325563"/>
          </a:xfrm>
        </p:spPr>
        <p:txBody>
          <a:bodyPr anchor="ctr">
            <a:normAutofit/>
          </a:bodyPr>
          <a:lstStyle/>
          <a:p>
            <a:r>
              <a:rPr lang="en-US" sz="4400" dirty="0"/>
              <a:t>Inaccessible Cultures</a:t>
            </a:r>
          </a:p>
        </p:txBody>
      </p:sp>
      <p:sp>
        <p:nvSpPr>
          <p:cNvPr id="3" name="Content Placeholder 2">
            <a:extLst>
              <a:ext uri="{FF2B5EF4-FFF2-40B4-BE49-F238E27FC236}">
                <a16:creationId xmlns:a16="http://schemas.microsoft.com/office/drawing/2014/main" id="{23A36A72-A6A6-93A0-CC49-93A06DABBC58}"/>
              </a:ext>
            </a:extLst>
          </p:cNvPr>
          <p:cNvSpPr>
            <a:spLocks noGrp="1"/>
          </p:cNvSpPr>
          <p:nvPr>
            <p:ph sz="half" idx="1"/>
          </p:nvPr>
        </p:nvSpPr>
        <p:spPr>
          <a:xfrm>
            <a:off x="781229" y="3527085"/>
            <a:ext cx="10982093" cy="1325564"/>
          </a:xfrm>
        </p:spPr>
        <p:txBody>
          <a:bodyPr numCol="1">
            <a:normAutofit/>
          </a:bodyPr>
          <a:lstStyle/>
          <a:p>
            <a:pPr marL="0" indent="0">
              <a:buNone/>
            </a:pPr>
            <a:r>
              <a:rPr lang="en-US" dirty="0"/>
              <a:t>Staff report being </a:t>
            </a:r>
            <a:r>
              <a:rPr lang="en-US" dirty="0" err="1"/>
              <a:t>stigmatised</a:t>
            </a:r>
            <a:r>
              <a:rPr lang="en-US" dirty="0"/>
              <a:t>, challenged and questioned.</a:t>
            </a:r>
          </a:p>
          <a:p>
            <a:pPr marL="0" indent="0">
              <a:buNone/>
            </a:pPr>
            <a:r>
              <a:rPr lang="en-US" dirty="0"/>
              <a:t>Some have been told not to pursue a career in academia as they would fail anyway in this environment.</a:t>
            </a:r>
          </a:p>
          <a:p>
            <a:pPr marL="0" indent="0">
              <a:buNone/>
            </a:pPr>
            <a:endParaRPr lang="en-US" dirty="0"/>
          </a:p>
          <a:p>
            <a:endParaRPr lang="en-US" dirty="0"/>
          </a:p>
        </p:txBody>
      </p:sp>
      <p:sp>
        <p:nvSpPr>
          <p:cNvPr id="9" name="TextBox 8" descr="“I simply cannot work the long hours that I did before I was unwell. … This makes it extremely challenging to be as productive as I used to be. I am certain that this will affect my ability to publish and “keep up” with my contemporaries, and so I suspect that this will affect how I am compared to others when applying for a permanent academic role and grants.”&#10;">
            <a:extLst>
              <a:ext uri="{FF2B5EF4-FFF2-40B4-BE49-F238E27FC236}">
                <a16:creationId xmlns:a16="http://schemas.microsoft.com/office/drawing/2014/main" id="{CE8B629D-29F1-6F99-28C1-A682D15854BD}"/>
              </a:ext>
            </a:extLst>
          </p:cNvPr>
          <p:cNvSpPr txBox="1"/>
          <p:nvPr/>
        </p:nvSpPr>
        <p:spPr>
          <a:xfrm>
            <a:off x="1737470" y="1328338"/>
            <a:ext cx="87170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“I simply cannot work the long hours that I did before I was unwell. … This makes it extremely challenging to be as productive as I used to be. I am certain that this will affect my ability to publish and “keep up” with my contemporaries, and so I suspect that this will affect how I am compared to others when applying for a permanent academic role and grants.”</a:t>
            </a:r>
            <a:endParaRPr lang="en-US" dirty="0"/>
          </a:p>
        </p:txBody>
      </p:sp>
      <p:sp>
        <p:nvSpPr>
          <p:cNvPr id="12" name="TextBox 11">
            <a:extLst>
              <a:ext uri="{FF2B5EF4-FFF2-40B4-BE49-F238E27FC236}">
                <a16:creationId xmlns:a16="http://schemas.microsoft.com/office/drawing/2014/main" id="{B2420D49-DDA3-DD6B-8C50-2D3A2EDEBCBA}"/>
              </a:ext>
            </a:extLst>
          </p:cNvPr>
          <p:cNvSpPr txBox="1"/>
          <p:nvPr/>
        </p:nvSpPr>
        <p:spPr>
          <a:xfrm>
            <a:off x="781229" y="2913995"/>
            <a:ext cx="11241814" cy="584775"/>
          </a:xfrm>
          <a:prstGeom prst="rect">
            <a:avLst/>
          </a:prstGeom>
          <a:noFill/>
        </p:spPr>
        <p:txBody>
          <a:bodyPr wrap="square">
            <a:spAutoFit/>
          </a:bodyPr>
          <a:lstStyle/>
          <a:p>
            <a:r>
              <a:rPr lang="en-US" sz="1600" dirty="0">
                <a:latin typeface="Arial"/>
                <a:cs typeface="Arial"/>
              </a:rPr>
              <a:t>(Female, ECR, Chemistry, Physical disability or health condition) Qualitative research on barriers to progression of disabled scientists; Report for The Royal Society, 2020.</a:t>
            </a:r>
            <a:endParaRPr lang="en-US" sz="1600" dirty="0"/>
          </a:p>
        </p:txBody>
      </p:sp>
      <p:sp>
        <p:nvSpPr>
          <p:cNvPr id="16" name="TextBox 15">
            <a:extLst>
              <a:ext uri="{FF2B5EF4-FFF2-40B4-BE49-F238E27FC236}">
                <a16:creationId xmlns:a16="http://schemas.microsoft.com/office/drawing/2014/main" id="{964209C4-5821-83B8-FAE8-9DA0B819685D}"/>
              </a:ext>
            </a:extLst>
          </p:cNvPr>
          <p:cNvSpPr txBox="1"/>
          <p:nvPr/>
        </p:nvSpPr>
        <p:spPr>
          <a:xfrm>
            <a:off x="1366024" y="4664817"/>
            <a:ext cx="2732049" cy="1754326"/>
          </a:xfrm>
          <a:prstGeom prst="rect">
            <a:avLst/>
          </a:prstGeom>
          <a:noFill/>
        </p:spPr>
        <p:txBody>
          <a:bodyPr wrap="square">
            <a:spAutoFit/>
          </a:bodyPr>
          <a:lstStyle/>
          <a:p>
            <a:pPr algn="ctr"/>
            <a:r>
              <a:rPr lang="en-US" dirty="0">
                <a:latin typeface="Arial"/>
                <a:cs typeface="Arial"/>
              </a:rPr>
              <a:t>“Ivory tower ableism is not accepting of illnesses, and there is a culture of not taking holidays or sick leave” PhD student</a:t>
            </a:r>
            <a:endParaRPr lang="en-US" dirty="0"/>
          </a:p>
        </p:txBody>
      </p:sp>
      <p:sp>
        <p:nvSpPr>
          <p:cNvPr id="18" name="TextBox 17" descr="“I stayed at the same university because of support, but will there be consequences for that?” “yes” PDRA&#10;">
            <a:extLst>
              <a:ext uri="{FF2B5EF4-FFF2-40B4-BE49-F238E27FC236}">
                <a16:creationId xmlns:a16="http://schemas.microsoft.com/office/drawing/2014/main" id="{35F2E93E-9BEA-CAEF-66F2-9AC0CDF37240}"/>
              </a:ext>
            </a:extLst>
          </p:cNvPr>
          <p:cNvSpPr txBox="1"/>
          <p:nvPr/>
        </p:nvSpPr>
        <p:spPr>
          <a:xfrm>
            <a:off x="5275118" y="4582071"/>
            <a:ext cx="6096000" cy="646331"/>
          </a:xfrm>
          <a:prstGeom prst="rect">
            <a:avLst/>
          </a:prstGeom>
          <a:noFill/>
        </p:spPr>
        <p:txBody>
          <a:bodyPr wrap="square">
            <a:spAutoFit/>
          </a:bodyPr>
          <a:lstStyle/>
          <a:p>
            <a:pPr algn="ctr"/>
            <a:r>
              <a:rPr lang="en-GB" sz="1800" b="0" i="0" u="none" strike="noStrike" dirty="0">
                <a:solidFill>
                  <a:srgbClr val="000000"/>
                </a:solidFill>
                <a:effectLst/>
                <a:latin typeface="Arial" panose="020B0604020202020204" pitchFamily="34" charset="0"/>
              </a:rPr>
              <a:t>“I stayed at the same university because of support, but will there be consequences for that?” “yes” PDRA</a:t>
            </a:r>
            <a:endParaRPr lang="en-US" dirty="0"/>
          </a:p>
        </p:txBody>
      </p:sp>
      <p:sp>
        <p:nvSpPr>
          <p:cNvPr id="22" name="TextBox 21">
            <a:extLst>
              <a:ext uri="{FF2B5EF4-FFF2-40B4-BE49-F238E27FC236}">
                <a16:creationId xmlns:a16="http://schemas.microsoft.com/office/drawing/2014/main" id="{0B25722F-36CA-EEEB-86E3-6022D4BEC5DD}"/>
              </a:ext>
            </a:extLst>
          </p:cNvPr>
          <p:cNvSpPr txBox="1"/>
          <p:nvPr/>
        </p:nvSpPr>
        <p:spPr>
          <a:xfrm>
            <a:off x="5085078" y="5846544"/>
            <a:ext cx="6105292" cy="646331"/>
          </a:xfrm>
          <a:prstGeom prst="rect">
            <a:avLst/>
          </a:prstGeom>
          <a:noFill/>
        </p:spPr>
        <p:txBody>
          <a:bodyPr wrap="square">
            <a:spAutoFit/>
          </a:bodyPr>
          <a:lstStyle/>
          <a:p>
            <a:pPr algn="ctr" rtl="0">
              <a:spcBef>
                <a:spcPts val="0"/>
              </a:spcBef>
              <a:spcAft>
                <a:spcPts val="0"/>
              </a:spcAft>
            </a:pPr>
            <a:r>
              <a:rPr lang="en-GB" sz="1800" b="0" i="0" u="none" strike="noStrike" dirty="0">
                <a:solidFill>
                  <a:srgbClr val="000000"/>
                </a:solidFill>
                <a:effectLst/>
                <a:latin typeface="Arial" panose="020B0604020202020204" pitchFamily="34" charset="0"/>
              </a:rPr>
              <a:t>“I would really struggle to stay studying in a lab now” Senior clinical scientist</a:t>
            </a:r>
            <a:endParaRPr lang="en-GB" b="0" i="0" u="none" strike="noStrike" dirty="0">
              <a:solidFill>
                <a:srgbClr val="000000"/>
              </a:solidFill>
              <a:effectLst/>
            </a:endParaRPr>
          </a:p>
        </p:txBody>
      </p:sp>
    </p:spTree>
    <p:extLst>
      <p:ext uri="{BB962C8B-B14F-4D97-AF65-F5344CB8AC3E}">
        <p14:creationId xmlns:p14="http://schemas.microsoft.com/office/powerpoint/2010/main" val="134324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17" grpId="0" animBg="1"/>
      <p:bldP spid="10" grpId="0" animBg="1"/>
      <p:bldP spid="3" grpId="0" build="p"/>
      <p:bldP spid="9" grpId="0"/>
      <p:bldP spid="12" grpId="0"/>
      <p:bldP spid="16" grpId="0"/>
      <p:bldP spid="1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TextBox 3">
            <a:extLst>
              <a:ext uri="{FF2B5EF4-FFF2-40B4-BE49-F238E27FC236}">
                <a16:creationId xmlns:a16="http://schemas.microsoft.com/office/drawing/2014/main" id="{AACF3B9B-F75D-33C3-0F13-239F2A511E95}"/>
              </a:ext>
            </a:extLst>
          </p:cNvPr>
          <p:cNvSpPr txBox="1"/>
          <p:nvPr/>
        </p:nvSpPr>
        <p:spPr>
          <a:xfrm>
            <a:off x="7991171" y="6488668"/>
            <a:ext cx="4200829"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r"/>
            <a:r>
              <a:rPr lang="en-GB" sz="1600" dirty="0"/>
              <a:t>Sang, K (2017) “Disability and academic careers”</a:t>
            </a:r>
          </a:p>
        </p:txBody>
      </p:sp>
      <p:sp>
        <p:nvSpPr>
          <p:cNvPr id="217" name="Google Shape;217;p38"/>
          <p:cNvSpPr txBox="1"/>
          <p:nvPr/>
        </p:nvSpPr>
        <p:spPr>
          <a:xfrm>
            <a:off x="6240016" y="1268760"/>
            <a:ext cx="1872208"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Works 24/7</a:t>
            </a:r>
            <a:endParaRPr>
              <a:solidFill>
                <a:schemeClr val="dk1"/>
              </a:solidFill>
              <a:latin typeface="Calibri"/>
              <a:ea typeface="Calibri"/>
              <a:cs typeface="Calibri"/>
              <a:sym typeface="Calibri"/>
            </a:endParaRPr>
          </a:p>
        </p:txBody>
      </p:sp>
      <p:sp>
        <p:nvSpPr>
          <p:cNvPr id="218" name="Google Shape;218;p38"/>
          <p:cNvSpPr txBox="1"/>
          <p:nvPr/>
        </p:nvSpPr>
        <p:spPr>
          <a:xfrm>
            <a:off x="7896200" y="2348880"/>
            <a:ext cx="2592288"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Networks </a:t>
            </a:r>
            <a:endParaRPr>
              <a:solidFill>
                <a:schemeClr val="dk1"/>
              </a:solidFill>
              <a:latin typeface="Calibri"/>
              <a:ea typeface="Calibri"/>
              <a:cs typeface="Calibri"/>
              <a:sym typeface="Calibri"/>
            </a:endParaRPr>
          </a:p>
        </p:txBody>
      </p:sp>
      <p:sp>
        <p:nvSpPr>
          <p:cNvPr id="219" name="Google Shape;219;p38"/>
          <p:cNvSpPr txBox="1"/>
          <p:nvPr/>
        </p:nvSpPr>
        <p:spPr>
          <a:xfrm>
            <a:off x="6456040" y="4653136"/>
            <a:ext cx="2376264"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Goes to conferences </a:t>
            </a:r>
            <a:endParaRPr>
              <a:solidFill>
                <a:schemeClr val="dk1"/>
              </a:solidFill>
              <a:latin typeface="Calibri"/>
              <a:ea typeface="Calibri"/>
              <a:cs typeface="Calibri"/>
              <a:sym typeface="Calibri"/>
            </a:endParaRPr>
          </a:p>
        </p:txBody>
      </p:sp>
      <p:sp>
        <p:nvSpPr>
          <p:cNvPr id="220" name="Google Shape;220;p38"/>
          <p:cNvSpPr txBox="1"/>
          <p:nvPr/>
        </p:nvSpPr>
        <p:spPr>
          <a:xfrm>
            <a:off x="2279576" y="2481129"/>
            <a:ext cx="2304256" cy="1200329"/>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Does excellent Research, Teaching, Impact, Engagement, Service</a:t>
            </a:r>
            <a:endParaRPr>
              <a:solidFill>
                <a:schemeClr val="dk1"/>
              </a:solidFill>
              <a:latin typeface="Calibri"/>
              <a:ea typeface="Calibri"/>
              <a:cs typeface="Calibri"/>
              <a:sym typeface="Calibri"/>
            </a:endParaRPr>
          </a:p>
        </p:txBody>
      </p:sp>
      <p:sp>
        <p:nvSpPr>
          <p:cNvPr id="221" name="Google Shape;221;p38"/>
          <p:cNvSpPr txBox="1"/>
          <p:nvPr/>
        </p:nvSpPr>
        <p:spPr>
          <a:xfrm>
            <a:off x="2279576" y="4837802"/>
            <a:ext cx="2160240"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Is a leader</a:t>
            </a:r>
            <a:endParaRPr>
              <a:solidFill>
                <a:schemeClr val="dk1"/>
              </a:solidFill>
              <a:latin typeface="Calibri"/>
              <a:ea typeface="Calibri"/>
              <a:cs typeface="Calibri"/>
              <a:sym typeface="Calibri"/>
            </a:endParaRPr>
          </a:p>
        </p:txBody>
      </p:sp>
      <p:sp>
        <p:nvSpPr>
          <p:cNvPr id="222" name="Google Shape;222;p38"/>
          <p:cNvSpPr txBox="1"/>
          <p:nvPr/>
        </p:nvSpPr>
        <p:spPr>
          <a:xfrm>
            <a:off x="4223792" y="836713"/>
            <a:ext cx="1728192" cy="646331"/>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Changes topics easily </a:t>
            </a:r>
            <a:endParaRPr>
              <a:solidFill>
                <a:schemeClr val="dk1"/>
              </a:solidFill>
              <a:latin typeface="Calibri"/>
              <a:ea typeface="Calibri"/>
              <a:cs typeface="Calibri"/>
              <a:sym typeface="Calibri"/>
            </a:endParaRPr>
          </a:p>
        </p:txBody>
      </p:sp>
      <p:sp>
        <p:nvSpPr>
          <p:cNvPr id="223" name="Google Shape;223;p38"/>
          <p:cNvSpPr txBox="1"/>
          <p:nvPr/>
        </p:nvSpPr>
        <p:spPr>
          <a:xfrm>
            <a:off x="7896200" y="3515526"/>
            <a:ext cx="2304256"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Is a man</a:t>
            </a:r>
            <a:endParaRPr>
              <a:solidFill>
                <a:schemeClr val="dk1"/>
              </a:solidFill>
              <a:latin typeface="Calibri"/>
              <a:ea typeface="Calibri"/>
              <a:cs typeface="Calibri"/>
              <a:sym typeface="Calibri"/>
            </a:endParaRPr>
          </a:p>
        </p:txBody>
      </p:sp>
      <p:sp>
        <p:nvSpPr>
          <p:cNvPr id="224" name="Google Shape;224;p38"/>
          <p:cNvSpPr txBox="1"/>
          <p:nvPr/>
        </p:nvSpPr>
        <p:spPr>
          <a:xfrm>
            <a:off x="3431704" y="4034972"/>
            <a:ext cx="2520280" cy="646331"/>
          </a:xfrm>
          <a:prstGeom prst="rect">
            <a:avLst/>
          </a:prstGeom>
          <a:noFill/>
          <a:ln>
            <a:noFill/>
          </a:ln>
        </p:spPr>
        <p:txBody>
          <a:bodyPr spcFirstLastPara="1" wrap="square" lIns="91425" tIns="45700" rIns="91425" bIns="45700" anchor="t" anchorCtr="0">
            <a:noAutofit/>
          </a:bodyPr>
          <a:lstStyle/>
          <a:p>
            <a:r>
              <a:rPr lang="en-US" dirty="0">
                <a:solidFill>
                  <a:schemeClr val="dk1"/>
                </a:solidFill>
                <a:latin typeface="Calibri"/>
                <a:ea typeface="Calibri"/>
                <a:cs typeface="Calibri"/>
                <a:sym typeface="Calibri"/>
              </a:rPr>
              <a:t>Has no caring responsibilities </a:t>
            </a:r>
            <a:endParaRPr dirty="0">
              <a:solidFill>
                <a:schemeClr val="dk1"/>
              </a:solidFill>
              <a:latin typeface="Calibri"/>
              <a:ea typeface="Calibri"/>
              <a:cs typeface="Calibri"/>
              <a:sym typeface="Calibri"/>
            </a:endParaRPr>
          </a:p>
        </p:txBody>
      </p:sp>
      <p:sp>
        <p:nvSpPr>
          <p:cNvPr id="225" name="Google Shape;225;p38"/>
          <p:cNvSpPr txBox="1"/>
          <p:nvPr/>
        </p:nvSpPr>
        <p:spPr>
          <a:xfrm>
            <a:off x="5087888" y="1844824"/>
            <a:ext cx="2232248"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Is mobile </a:t>
            </a:r>
            <a:endParaRPr>
              <a:solidFill>
                <a:schemeClr val="dk1"/>
              </a:solidFill>
              <a:latin typeface="Calibri"/>
              <a:ea typeface="Calibri"/>
              <a:cs typeface="Calibri"/>
              <a:sym typeface="Calibri"/>
            </a:endParaRPr>
          </a:p>
        </p:txBody>
      </p:sp>
      <p:sp>
        <p:nvSpPr>
          <p:cNvPr id="226" name="Google Shape;226;p38"/>
          <p:cNvSpPr txBox="1"/>
          <p:nvPr/>
        </p:nvSpPr>
        <p:spPr>
          <a:xfrm>
            <a:off x="7896200" y="836712"/>
            <a:ext cx="2304256"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Works independently </a:t>
            </a:r>
            <a:endParaRPr>
              <a:solidFill>
                <a:schemeClr val="dk1"/>
              </a:solidFill>
              <a:latin typeface="Calibri"/>
              <a:ea typeface="Calibri"/>
              <a:cs typeface="Calibri"/>
              <a:sym typeface="Calibri"/>
            </a:endParaRPr>
          </a:p>
        </p:txBody>
      </p:sp>
      <p:sp>
        <p:nvSpPr>
          <p:cNvPr id="227" name="Google Shape;227;p38"/>
          <p:cNvSpPr txBox="1"/>
          <p:nvPr/>
        </p:nvSpPr>
        <p:spPr>
          <a:xfrm>
            <a:off x="3611724" y="5207134"/>
            <a:ext cx="2952328"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Has endless energy</a:t>
            </a:r>
            <a:endParaRPr>
              <a:solidFill>
                <a:schemeClr val="dk1"/>
              </a:solidFill>
              <a:latin typeface="Calibri"/>
              <a:ea typeface="Calibri"/>
              <a:cs typeface="Calibri"/>
              <a:sym typeface="Calibri"/>
            </a:endParaRPr>
          </a:p>
        </p:txBody>
      </p:sp>
      <p:sp>
        <p:nvSpPr>
          <p:cNvPr id="228" name="Google Shape;228;p38"/>
          <p:cNvSpPr txBox="1"/>
          <p:nvPr/>
        </p:nvSpPr>
        <p:spPr>
          <a:xfrm>
            <a:off x="5735960" y="4084332"/>
            <a:ext cx="2160240" cy="646331"/>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Can think all the time</a:t>
            </a:r>
            <a:endParaRPr>
              <a:solidFill>
                <a:schemeClr val="dk1"/>
              </a:solidFill>
              <a:latin typeface="Calibri"/>
              <a:ea typeface="Calibri"/>
              <a:cs typeface="Calibri"/>
              <a:sym typeface="Calibri"/>
            </a:endParaRPr>
          </a:p>
        </p:txBody>
      </p:sp>
      <p:sp>
        <p:nvSpPr>
          <p:cNvPr id="229" name="Google Shape;229;p38"/>
          <p:cNvSpPr txBox="1"/>
          <p:nvPr/>
        </p:nvSpPr>
        <p:spPr>
          <a:xfrm>
            <a:off x="7176120" y="5548301"/>
            <a:ext cx="2808312" cy="646331"/>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Has no dietary requirements</a:t>
            </a:r>
            <a:endParaRPr>
              <a:solidFill>
                <a:schemeClr val="dk1"/>
              </a:solidFill>
              <a:latin typeface="Calibri"/>
              <a:ea typeface="Calibri"/>
              <a:cs typeface="Calibri"/>
              <a:sym typeface="Calibri"/>
            </a:endParaRPr>
          </a:p>
        </p:txBody>
      </p:sp>
      <p:sp>
        <p:nvSpPr>
          <p:cNvPr id="230" name="Google Shape;230;p38"/>
          <p:cNvSpPr txBox="1"/>
          <p:nvPr/>
        </p:nvSpPr>
        <p:spPr>
          <a:xfrm>
            <a:off x="1847528" y="1453426"/>
            <a:ext cx="2376264"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Is white</a:t>
            </a:r>
            <a:endParaRPr>
              <a:solidFill>
                <a:schemeClr val="dk1"/>
              </a:solidFill>
              <a:latin typeface="Calibri"/>
              <a:ea typeface="Calibri"/>
              <a:cs typeface="Calibri"/>
              <a:sym typeface="Calibri"/>
            </a:endParaRPr>
          </a:p>
        </p:txBody>
      </p:sp>
      <p:sp>
        <p:nvSpPr>
          <p:cNvPr id="231" name="Google Shape;231;p38"/>
          <p:cNvSpPr txBox="1"/>
          <p:nvPr/>
        </p:nvSpPr>
        <p:spPr>
          <a:xfrm>
            <a:off x="7896200" y="1659288"/>
            <a:ext cx="2088232" cy="646331"/>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Can lift heavy equipment</a:t>
            </a:r>
            <a:endParaRPr>
              <a:solidFill>
                <a:schemeClr val="dk1"/>
              </a:solidFill>
              <a:latin typeface="Calibri"/>
              <a:ea typeface="Calibri"/>
              <a:cs typeface="Calibri"/>
              <a:sym typeface="Calibri"/>
            </a:endParaRPr>
          </a:p>
        </p:txBody>
      </p:sp>
      <p:sp>
        <p:nvSpPr>
          <p:cNvPr id="232" name="Google Shape;232;p38"/>
          <p:cNvSpPr txBox="1"/>
          <p:nvPr/>
        </p:nvSpPr>
        <p:spPr>
          <a:xfrm>
            <a:off x="1775520" y="3786138"/>
            <a:ext cx="1584176" cy="923330"/>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Attracts research funding</a:t>
            </a:r>
            <a:endParaRPr>
              <a:solidFill>
                <a:schemeClr val="dk1"/>
              </a:solidFill>
              <a:latin typeface="Calibri"/>
              <a:ea typeface="Calibri"/>
              <a:cs typeface="Calibri"/>
              <a:sym typeface="Calibri"/>
            </a:endParaRPr>
          </a:p>
        </p:txBody>
      </p:sp>
      <p:sp>
        <p:nvSpPr>
          <p:cNvPr id="233" name="Google Shape;233;p38"/>
          <p:cNvSpPr txBox="1"/>
          <p:nvPr/>
        </p:nvSpPr>
        <p:spPr>
          <a:xfrm>
            <a:off x="8112224" y="4084331"/>
            <a:ext cx="2376264"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Likes to chat</a:t>
            </a:r>
            <a:endParaRPr>
              <a:solidFill>
                <a:schemeClr val="dk1"/>
              </a:solidFill>
              <a:latin typeface="Calibri"/>
              <a:ea typeface="Calibri"/>
              <a:cs typeface="Calibri"/>
              <a:sym typeface="Calibri"/>
            </a:endParaRPr>
          </a:p>
        </p:txBody>
      </p:sp>
      <p:sp>
        <p:nvSpPr>
          <p:cNvPr id="234" name="Google Shape;234;p38"/>
          <p:cNvSpPr txBox="1"/>
          <p:nvPr/>
        </p:nvSpPr>
        <p:spPr>
          <a:xfrm>
            <a:off x="1847528" y="5591273"/>
            <a:ext cx="1872208"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Can walk up steps</a:t>
            </a:r>
            <a:endParaRPr>
              <a:solidFill>
                <a:schemeClr val="dk1"/>
              </a:solidFill>
              <a:latin typeface="Calibri"/>
              <a:ea typeface="Calibri"/>
              <a:cs typeface="Calibri"/>
              <a:sym typeface="Calibri"/>
            </a:endParaRPr>
          </a:p>
        </p:txBody>
      </p:sp>
      <p:sp>
        <p:nvSpPr>
          <p:cNvPr id="235" name="Google Shape;235;p38"/>
          <p:cNvSpPr txBox="1"/>
          <p:nvPr/>
        </p:nvSpPr>
        <p:spPr>
          <a:xfrm>
            <a:off x="5411924" y="260648"/>
            <a:ext cx="3168352"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Doesn’t need to use the toilet </a:t>
            </a:r>
            <a:endParaRPr>
              <a:solidFill>
                <a:schemeClr val="dk1"/>
              </a:solidFill>
              <a:latin typeface="Calibri"/>
              <a:ea typeface="Calibri"/>
              <a:cs typeface="Calibri"/>
              <a:sym typeface="Calibri"/>
            </a:endParaRPr>
          </a:p>
        </p:txBody>
      </p:sp>
      <p:sp>
        <p:nvSpPr>
          <p:cNvPr id="236" name="Google Shape;236;p38"/>
          <p:cNvSpPr txBox="1"/>
          <p:nvPr/>
        </p:nvSpPr>
        <p:spPr>
          <a:xfrm>
            <a:off x="4691844" y="2370656"/>
            <a:ext cx="2628292"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Doesn’t have a body</a:t>
            </a:r>
            <a:endParaRPr>
              <a:solidFill>
                <a:schemeClr val="dk1"/>
              </a:solidFill>
              <a:latin typeface="Calibri"/>
              <a:ea typeface="Calibri"/>
              <a:cs typeface="Calibri"/>
              <a:sym typeface="Calibri"/>
            </a:endParaRPr>
          </a:p>
        </p:txBody>
      </p:sp>
      <p:sp>
        <p:nvSpPr>
          <p:cNvPr id="237" name="Google Shape;237;p38"/>
          <p:cNvSpPr txBox="1"/>
          <p:nvPr/>
        </p:nvSpPr>
        <p:spPr>
          <a:xfrm>
            <a:off x="3719736" y="5871465"/>
            <a:ext cx="2844316"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Doesn’t need quiet space </a:t>
            </a:r>
            <a:endParaRPr>
              <a:solidFill>
                <a:schemeClr val="dk1"/>
              </a:solidFill>
              <a:latin typeface="Calibri"/>
              <a:ea typeface="Calibri"/>
              <a:cs typeface="Calibri"/>
              <a:sym typeface="Calibri"/>
            </a:endParaRPr>
          </a:p>
        </p:txBody>
      </p:sp>
      <p:sp>
        <p:nvSpPr>
          <p:cNvPr id="238" name="Google Shape;238;p38"/>
          <p:cNvSpPr txBox="1"/>
          <p:nvPr/>
        </p:nvSpPr>
        <p:spPr>
          <a:xfrm>
            <a:off x="5951984" y="5207134"/>
            <a:ext cx="1944216"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Hides any doubts</a:t>
            </a:r>
            <a:endParaRPr>
              <a:solidFill>
                <a:schemeClr val="dk1"/>
              </a:solidFill>
              <a:latin typeface="Calibri"/>
              <a:ea typeface="Calibri"/>
              <a:cs typeface="Calibri"/>
              <a:sym typeface="Calibri"/>
            </a:endParaRPr>
          </a:p>
        </p:txBody>
      </p:sp>
      <p:sp>
        <p:nvSpPr>
          <p:cNvPr id="239" name="Google Shape;239;p38"/>
          <p:cNvSpPr txBox="1"/>
          <p:nvPr/>
        </p:nvSpPr>
        <p:spPr>
          <a:xfrm>
            <a:off x="2927648" y="1472882"/>
            <a:ext cx="2160240" cy="646331"/>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Does not need financial security </a:t>
            </a:r>
            <a:endParaRPr>
              <a:solidFill>
                <a:schemeClr val="dk1"/>
              </a:solidFill>
              <a:latin typeface="Calibri"/>
              <a:ea typeface="Calibri"/>
              <a:cs typeface="Calibri"/>
              <a:sym typeface="Calibri"/>
            </a:endParaRPr>
          </a:p>
        </p:txBody>
      </p:sp>
      <p:sp>
        <p:nvSpPr>
          <p:cNvPr id="240" name="Google Shape;240;p38"/>
          <p:cNvSpPr txBox="1"/>
          <p:nvPr/>
        </p:nvSpPr>
        <p:spPr>
          <a:xfrm>
            <a:off x="8832304" y="4837802"/>
            <a:ext cx="1656184" cy="369332"/>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Keeps quiet</a:t>
            </a:r>
            <a:endParaRPr>
              <a:solidFill>
                <a:schemeClr val="dk1"/>
              </a:solidFill>
              <a:latin typeface="Calibri"/>
              <a:ea typeface="Calibri"/>
              <a:cs typeface="Calibri"/>
              <a:sym typeface="Calibri"/>
            </a:endParaRPr>
          </a:p>
        </p:txBody>
      </p:sp>
      <p:sp>
        <p:nvSpPr>
          <p:cNvPr id="216" name="Google Shape;216;p38"/>
          <p:cNvSpPr txBox="1"/>
          <p:nvPr/>
        </p:nvSpPr>
        <p:spPr>
          <a:xfrm>
            <a:off x="4547828" y="2927557"/>
            <a:ext cx="3312368" cy="1077218"/>
          </a:xfrm>
          <a:prstGeom prst="rect">
            <a:avLst/>
          </a:prstGeom>
          <a:noFill/>
          <a:ln>
            <a:solidFill>
              <a:srgbClr val="FF0000"/>
            </a:solidFill>
          </a:ln>
        </p:spPr>
        <p:txBody>
          <a:bodyPr spcFirstLastPara="1" wrap="square" lIns="91425" tIns="45700" rIns="91425" bIns="45700" anchor="t" anchorCtr="0">
            <a:noAutofit/>
          </a:bodyPr>
          <a:lstStyle/>
          <a:p>
            <a:pPr algn="ctr"/>
            <a:r>
              <a:rPr lang="en-US" sz="3200" b="1" dirty="0">
                <a:solidFill>
                  <a:schemeClr val="dk1"/>
                </a:solidFill>
                <a:latin typeface="Calibri"/>
                <a:ea typeface="Calibri"/>
                <a:cs typeface="Calibri"/>
                <a:sym typeface="Calibri"/>
              </a:rPr>
              <a:t>The Ideal Academic</a:t>
            </a:r>
            <a:endParaRPr sz="3200" b="1" dirty="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6244F21C-B8A0-9DC4-DA15-CC3EC4C4CDAC}"/>
              </a:ext>
            </a:extLst>
          </p:cNvPr>
          <p:cNvSpPr>
            <a:spLocks noGrp="1"/>
          </p:cNvSpPr>
          <p:nvPr>
            <p:ph type="title" idx="4294967295"/>
          </p:nvPr>
        </p:nvSpPr>
        <p:spPr>
          <a:xfrm>
            <a:off x="0" y="2065338"/>
            <a:ext cx="10515600" cy="1325562"/>
          </a:xfrm>
        </p:spPr>
        <p:txBody>
          <a:bodyPr>
            <a:normAutofit/>
          </a:bodyPr>
          <a:lstStyle/>
          <a:p>
            <a:r>
              <a:rPr lang="en-US" sz="800" dirty="0">
                <a:solidFill>
                  <a:schemeClr val="accent2">
                    <a:lumMod val="20000"/>
                    <a:lumOff val="80000"/>
                  </a:schemeClr>
                </a:solidFill>
              </a:rPr>
              <a:t>The ideal academic</a:t>
            </a:r>
          </a:p>
        </p:txBody>
      </p:sp>
    </p:spTree>
    <p:extLst>
      <p:ext uri="{BB962C8B-B14F-4D97-AF65-F5344CB8AC3E}">
        <p14:creationId xmlns:p14="http://schemas.microsoft.com/office/powerpoint/2010/main" val="5622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500"/>
                                        <p:tgtEl>
                                          <p:spTgt spid="2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fade">
                                      <p:cBhvr>
                                        <p:cTn id="19" dur="500"/>
                                        <p:tgtEl>
                                          <p:spTgt spid="2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fade">
                                      <p:cBhvr>
                                        <p:cTn id="22" dur="500"/>
                                        <p:tgtEl>
                                          <p:spTgt spid="2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fade">
                                      <p:cBhvr>
                                        <p:cTn id="25" dur="500"/>
                                        <p:tgtEl>
                                          <p:spTgt spid="2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3"/>
                                        </p:tgtEl>
                                        <p:attrNameLst>
                                          <p:attrName>style.visibility</p:attrName>
                                        </p:attrNameLst>
                                      </p:cBhvr>
                                      <p:to>
                                        <p:strVal val="visible"/>
                                      </p:to>
                                    </p:set>
                                    <p:animEffect transition="in" filter="fade">
                                      <p:cBhvr>
                                        <p:cTn id="28" dur="500"/>
                                        <p:tgtEl>
                                          <p:spTgt spid="2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4"/>
                                        </p:tgtEl>
                                        <p:attrNameLst>
                                          <p:attrName>style.visibility</p:attrName>
                                        </p:attrNameLst>
                                      </p:cBhvr>
                                      <p:to>
                                        <p:strVal val="visible"/>
                                      </p:to>
                                    </p:set>
                                    <p:animEffect transition="in" filter="fade">
                                      <p:cBhvr>
                                        <p:cTn id="31" dur="500"/>
                                        <p:tgtEl>
                                          <p:spTgt spid="2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5"/>
                                        </p:tgtEl>
                                        <p:attrNameLst>
                                          <p:attrName>style.visibility</p:attrName>
                                        </p:attrNameLst>
                                      </p:cBhvr>
                                      <p:to>
                                        <p:strVal val="visible"/>
                                      </p:to>
                                    </p:set>
                                    <p:animEffect transition="in" filter="fade">
                                      <p:cBhvr>
                                        <p:cTn id="34" dur="500"/>
                                        <p:tgtEl>
                                          <p:spTgt spid="2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500"/>
                                        <p:tgtEl>
                                          <p:spTgt spid="2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fade">
                                      <p:cBhvr>
                                        <p:cTn id="40" dur="500"/>
                                        <p:tgtEl>
                                          <p:spTgt spid="2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8"/>
                                        </p:tgtEl>
                                        <p:attrNameLst>
                                          <p:attrName>style.visibility</p:attrName>
                                        </p:attrNameLst>
                                      </p:cBhvr>
                                      <p:to>
                                        <p:strVal val="visible"/>
                                      </p:to>
                                    </p:set>
                                    <p:animEffect transition="in" filter="fade">
                                      <p:cBhvr>
                                        <p:cTn id="43" dur="500"/>
                                        <p:tgtEl>
                                          <p:spTgt spid="2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9"/>
                                        </p:tgtEl>
                                        <p:attrNameLst>
                                          <p:attrName>style.visibility</p:attrName>
                                        </p:attrNameLst>
                                      </p:cBhvr>
                                      <p:to>
                                        <p:strVal val="visible"/>
                                      </p:to>
                                    </p:set>
                                    <p:animEffect transition="in" filter="fade">
                                      <p:cBhvr>
                                        <p:cTn id="46" dur="500"/>
                                        <p:tgtEl>
                                          <p:spTgt spid="2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0"/>
                                        </p:tgtEl>
                                        <p:attrNameLst>
                                          <p:attrName>style.visibility</p:attrName>
                                        </p:attrNameLst>
                                      </p:cBhvr>
                                      <p:to>
                                        <p:strVal val="visible"/>
                                      </p:to>
                                    </p:set>
                                    <p:animEffect transition="in" filter="fade">
                                      <p:cBhvr>
                                        <p:cTn id="49" dur="500"/>
                                        <p:tgtEl>
                                          <p:spTgt spid="2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1"/>
                                        </p:tgtEl>
                                        <p:attrNameLst>
                                          <p:attrName>style.visibility</p:attrName>
                                        </p:attrNameLst>
                                      </p:cBhvr>
                                      <p:to>
                                        <p:strVal val="visible"/>
                                      </p:to>
                                    </p:set>
                                    <p:animEffect transition="in" filter="fade">
                                      <p:cBhvr>
                                        <p:cTn id="52" dur="500"/>
                                        <p:tgtEl>
                                          <p:spTgt spid="2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2"/>
                                        </p:tgtEl>
                                        <p:attrNameLst>
                                          <p:attrName>style.visibility</p:attrName>
                                        </p:attrNameLst>
                                      </p:cBhvr>
                                      <p:to>
                                        <p:strVal val="visible"/>
                                      </p:to>
                                    </p:set>
                                    <p:animEffect transition="in" filter="fade">
                                      <p:cBhvr>
                                        <p:cTn id="55" dur="500"/>
                                        <p:tgtEl>
                                          <p:spTgt spid="2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3"/>
                                        </p:tgtEl>
                                        <p:attrNameLst>
                                          <p:attrName>style.visibility</p:attrName>
                                        </p:attrNameLst>
                                      </p:cBhvr>
                                      <p:to>
                                        <p:strVal val="visible"/>
                                      </p:to>
                                    </p:set>
                                    <p:animEffect transition="in" filter="fade">
                                      <p:cBhvr>
                                        <p:cTn id="58" dur="500"/>
                                        <p:tgtEl>
                                          <p:spTgt spid="2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4"/>
                                        </p:tgtEl>
                                        <p:attrNameLst>
                                          <p:attrName>style.visibility</p:attrName>
                                        </p:attrNameLst>
                                      </p:cBhvr>
                                      <p:to>
                                        <p:strVal val="visible"/>
                                      </p:to>
                                    </p:set>
                                    <p:animEffect transition="in" filter="fade">
                                      <p:cBhvr>
                                        <p:cTn id="61" dur="500"/>
                                        <p:tgtEl>
                                          <p:spTgt spid="2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5"/>
                                        </p:tgtEl>
                                        <p:attrNameLst>
                                          <p:attrName>style.visibility</p:attrName>
                                        </p:attrNameLst>
                                      </p:cBhvr>
                                      <p:to>
                                        <p:strVal val="visible"/>
                                      </p:to>
                                    </p:set>
                                    <p:animEffect transition="in" filter="fade">
                                      <p:cBhvr>
                                        <p:cTn id="64" dur="500"/>
                                        <p:tgtEl>
                                          <p:spTgt spid="2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6"/>
                                        </p:tgtEl>
                                        <p:attrNameLst>
                                          <p:attrName>style.visibility</p:attrName>
                                        </p:attrNameLst>
                                      </p:cBhvr>
                                      <p:to>
                                        <p:strVal val="visible"/>
                                      </p:to>
                                    </p:set>
                                    <p:animEffect transition="in" filter="fade">
                                      <p:cBhvr>
                                        <p:cTn id="67" dur="500"/>
                                        <p:tgtEl>
                                          <p:spTgt spid="2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7"/>
                                        </p:tgtEl>
                                        <p:attrNameLst>
                                          <p:attrName>style.visibility</p:attrName>
                                        </p:attrNameLst>
                                      </p:cBhvr>
                                      <p:to>
                                        <p:strVal val="visible"/>
                                      </p:to>
                                    </p:set>
                                    <p:animEffect transition="in" filter="fade">
                                      <p:cBhvr>
                                        <p:cTn id="70" dur="500"/>
                                        <p:tgtEl>
                                          <p:spTgt spid="2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8"/>
                                        </p:tgtEl>
                                        <p:attrNameLst>
                                          <p:attrName>style.visibility</p:attrName>
                                        </p:attrNameLst>
                                      </p:cBhvr>
                                      <p:to>
                                        <p:strVal val="visible"/>
                                      </p:to>
                                    </p:set>
                                    <p:animEffect transition="in" filter="fade">
                                      <p:cBhvr>
                                        <p:cTn id="73" dur="500"/>
                                        <p:tgtEl>
                                          <p:spTgt spid="2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9"/>
                                        </p:tgtEl>
                                        <p:attrNameLst>
                                          <p:attrName>style.visibility</p:attrName>
                                        </p:attrNameLst>
                                      </p:cBhvr>
                                      <p:to>
                                        <p:strVal val="visible"/>
                                      </p:to>
                                    </p:set>
                                    <p:animEffect transition="in" filter="fade">
                                      <p:cBhvr>
                                        <p:cTn id="76" dur="500"/>
                                        <p:tgtEl>
                                          <p:spTgt spid="2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0"/>
                                        </p:tgtEl>
                                        <p:attrNameLst>
                                          <p:attrName>style.visibility</p:attrName>
                                        </p:attrNameLst>
                                      </p:cBhvr>
                                      <p:to>
                                        <p:strVal val="visible"/>
                                      </p:to>
                                    </p:set>
                                    <p:animEffect transition="in" filter="fade">
                                      <p:cBhvr>
                                        <p:cTn id="79"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218" grpId="0"/>
      <p:bldP spid="219" grpId="0"/>
      <p:bldP spid="220" grpId="0"/>
      <p:bldP spid="221" grpId="0"/>
      <p:bldP spid="222" grpId="0"/>
      <p:bldP spid="223" grpId="0"/>
      <p:bldP spid="224" grpId="0"/>
      <p:bldP spid="225" grpId="0"/>
      <p:bldP spid="226" grpId="0"/>
      <p:bldP spid="227" grpId="0"/>
      <p:bldP spid="228" grpId="0"/>
      <p:bldP spid="229" grpId="0"/>
      <p:bldP spid="230" grpId="0"/>
      <p:bldP spid="231" grpId="0"/>
      <p:bldP spid="232" grpId="0"/>
      <p:bldP spid="233" grpId="0"/>
      <p:bldP spid="234" grpId="0"/>
      <p:bldP spid="235" grpId="0"/>
      <p:bldP spid="236" grpId="0"/>
      <p:bldP spid="237" grpId="0"/>
      <p:bldP spid="238" grpId="0"/>
      <p:bldP spid="239" grpId="0"/>
      <p:bldP spid="240" grpId="0"/>
      <p:bldP spid="2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probability of equity in research feels as likely as a seeing a flying pig over a unicorn">
            <a:extLst>
              <a:ext uri="{FF2B5EF4-FFF2-40B4-BE49-F238E27FC236}">
                <a16:creationId xmlns:a16="http://schemas.microsoft.com/office/drawing/2014/main" id="{31812D2D-969E-C86C-903B-7C8FD3A616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61" y="1"/>
            <a:ext cx="12192000" cy="6858000"/>
          </a:xfrm>
          <a:prstGeom prst="rect">
            <a:avLst/>
          </a:prstGeom>
          <a:noFill/>
        </p:spPr>
      </p:pic>
      <p:sp>
        <p:nvSpPr>
          <p:cNvPr id="2" name="Title 1">
            <a:extLst>
              <a:ext uri="{FF2B5EF4-FFF2-40B4-BE49-F238E27FC236}">
                <a16:creationId xmlns:a16="http://schemas.microsoft.com/office/drawing/2014/main" id="{197A998B-F532-1DAE-B9DD-EBA15D414F4D}"/>
              </a:ext>
            </a:extLst>
          </p:cNvPr>
          <p:cNvSpPr>
            <a:spLocks noGrp="1"/>
          </p:cNvSpPr>
          <p:nvPr>
            <p:ph type="title" idx="4294967295"/>
          </p:nvPr>
        </p:nvSpPr>
        <p:spPr>
          <a:xfrm>
            <a:off x="180975" y="200025"/>
            <a:ext cx="5305425" cy="1325563"/>
          </a:xfrm>
        </p:spPr>
        <p:txBody>
          <a:bodyPr/>
          <a:lstStyle/>
          <a:p>
            <a:r>
              <a:rPr lang="en-US" dirty="0">
                <a:solidFill>
                  <a:schemeClr val="bg1"/>
                </a:solidFill>
              </a:rPr>
              <a:t>Probability of equity in research</a:t>
            </a:r>
          </a:p>
        </p:txBody>
      </p:sp>
    </p:spTree>
    <p:extLst>
      <p:ext uri="{BB962C8B-B14F-4D97-AF65-F5344CB8AC3E}">
        <p14:creationId xmlns:p14="http://schemas.microsoft.com/office/powerpoint/2010/main" val="2323126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CDCC127-17D2-8B1B-4B2F-08E77428C85C}"/>
              </a:ext>
            </a:extLst>
          </p:cNvPr>
          <p:cNvSpPr txBox="1">
            <a:spLocks/>
          </p:cNvSpPr>
          <p:nvPr/>
        </p:nvSpPr>
        <p:spPr>
          <a:xfrm>
            <a:off x="3249832" y="3122469"/>
            <a:ext cx="5692335" cy="2144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dirty="0">
                <a:solidFill>
                  <a:schemeClr val="accent2">
                    <a:lumMod val="20000"/>
                    <a:lumOff val="80000"/>
                  </a:schemeClr>
                </a:solidFill>
              </a:rPr>
              <a:t>So what can we do?</a:t>
            </a:r>
          </a:p>
        </p:txBody>
      </p:sp>
      <p:sp>
        <p:nvSpPr>
          <p:cNvPr id="5" name="Title 4">
            <a:extLst>
              <a:ext uri="{FF2B5EF4-FFF2-40B4-BE49-F238E27FC236}">
                <a16:creationId xmlns:a16="http://schemas.microsoft.com/office/drawing/2014/main" id="{39F68A49-094E-F27C-DD22-B0FBB5ECEBFA}"/>
              </a:ext>
            </a:extLst>
          </p:cNvPr>
          <p:cNvSpPr>
            <a:spLocks noGrp="1"/>
          </p:cNvSpPr>
          <p:nvPr>
            <p:ph type="title" idx="4294967295"/>
          </p:nvPr>
        </p:nvSpPr>
        <p:spPr>
          <a:xfrm>
            <a:off x="1095375" y="928068"/>
            <a:ext cx="10515600" cy="1325563"/>
          </a:xfrm>
        </p:spPr>
        <p:txBody>
          <a:bodyPr/>
          <a:lstStyle/>
          <a:p>
            <a:pPr rtl="0" eaLnBrk="1" latinLnBrk="0" hangingPunct="1"/>
            <a:r>
              <a:rPr lang="en-US" sz="1800" kern="1200" dirty="0">
                <a:effectLst/>
                <a:latin typeface="Calibri" panose="020F0502020204030204" pitchFamily="34" charset="0"/>
                <a:ea typeface="+mn-ea"/>
                <a:cs typeface="+mn-cs"/>
              </a:rPr>
              <a:t>So what can we do?</a:t>
            </a:r>
            <a:endParaRPr lang="en-GB" dirty="0">
              <a:effectLst/>
            </a:endParaRPr>
          </a:p>
          <a:p>
            <a:endParaRPr lang="en-US" dirty="0"/>
          </a:p>
        </p:txBody>
      </p:sp>
    </p:spTree>
    <p:extLst>
      <p:ext uri="{BB962C8B-B14F-4D97-AF65-F5344CB8AC3E}">
        <p14:creationId xmlns:p14="http://schemas.microsoft.com/office/powerpoint/2010/main" val="3439947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 of article in Journal of Chemical Education:&#10;The future of laboratory chemistry learning and teaching must be accessible">
            <a:extLst>
              <a:ext uri="{FF2B5EF4-FFF2-40B4-BE49-F238E27FC236}">
                <a16:creationId xmlns:a16="http://schemas.microsoft.com/office/drawing/2014/main" id="{4530F99A-8267-1F21-CC38-CEC48DEE1C83}"/>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66654" y="1238518"/>
            <a:ext cx="10954173" cy="5619482"/>
          </a:xfrm>
          <a:noFill/>
        </p:spPr>
      </p:pic>
      <p:sp>
        <p:nvSpPr>
          <p:cNvPr id="5" name="Title 4">
            <a:extLst>
              <a:ext uri="{FF2B5EF4-FFF2-40B4-BE49-F238E27FC236}">
                <a16:creationId xmlns:a16="http://schemas.microsoft.com/office/drawing/2014/main" id="{B2FA5D6B-ED90-92FB-9512-A733525959B5}"/>
              </a:ext>
            </a:extLst>
          </p:cNvPr>
          <p:cNvSpPr>
            <a:spLocks noGrp="1"/>
          </p:cNvSpPr>
          <p:nvPr>
            <p:ph type="title"/>
          </p:nvPr>
        </p:nvSpPr>
        <p:spPr>
          <a:xfrm>
            <a:off x="671173" y="596385"/>
            <a:ext cx="7312874" cy="653005"/>
          </a:xfrm>
        </p:spPr>
        <p:txBody>
          <a:bodyPr anchor="t">
            <a:normAutofit/>
          </a:bodyPr>
          <a:lstStyle/>
          <a:p>
            <a:r>
              <a:rPr lang="en-US" sz="3900" dirty="0"/>
              <a:t>Make disability ordinary</a:t>
            </a:r>
          </a:p>
        </p:txBody>
      </p:sp>
    </p:spTree>
    <p:extLst>
      <p:ext uri="{BB962C8B-B14F-4D97-AF65-F5344CB8AC3E}">
        <p14:creationId xmlns:p14="http://schemas.microsoft.com/office/powerpoint/2010/main" val="424774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A161-BFA7-C442-8B3C-7749FD3A1ADD}"/>
              </a:ext>
            </a:extLst>
          </p:cNvPr>
          <p:cNvSpPr>
            <a:spLocks noGrp="1"/>
          </p:cNvSpPr>
          <p:nvPr>
            <p:ph type="title"/>
          </p:nvPr>
        </p:nvSpPr>
        <p:spPr>
          <a:xfrm>
            <a:off x="702303" y="-93862"/>
            <a:ext cx="10344825" cy="1168390"/>
          </a:xfrm>
        </p:spPr>
        <p:txBody>
          <a:bodyPr>
            <a:normAutofit/>
          </a:bodyPr>
          <a:lstStyle/>
          <a:p>
            <a:r>
              <a:rPr lang="en-US" sz="3900" dirty="0"/>
              <a:t>Use inclusive research approaches</a:t>
            </a:r>
          </a:p>
        </p:txBody>
      </p:sp>
      <p:sp>
        <p:nvSpPr>
          <p:cNvPr id="4" name="Footer Placeholder 3">
            <a:extLst>
              <a:ext uri="{FF2B5EF4-FFF2-40B4-BE49-F238E27FC236}">
                <a16:creationId xmlns:a16="http://schemas.microsoft.com/office/drawing/2014/main" id="{630EB122-D318-0647-99AE-724A1BBA2CEA}"/>
              </a:ext>
            </a:extLst>
          </p:cNvPr>
          <p:cNvSpPr>
            <a:spLocks noGrp="1"/>
          </p:cNvSpPr>
          <p:nvPr>
            <p:ph type="ftr" sz="quarter" idx="10"/>
          </p:nvPr>
        </p:nvSpPr>
        <p:spPr>
          <a:xfrm>
            <a:off x="1411401" y="6356350"/>
            <a:ext cx="2743200" cy="365125"/>
          </a:xfrm>
        </p:spPr>
        <p:txBody>
          <a:bodyPr/>
          <a:lstStyle/>
          <a:p>
            <a:r>
              <a:rPr lang="nl-NL" dirty="0"/>
              <a:t>j.</a:t>
            </a:r>
            <a:endParaRPr lang="en-GB" dirty="0"/>
          </a:p>
        </p:txBody>
      </p:sp>
      <p:pic>
        <p:nvPicPr>
          <p:cNvPr id="6" name="Picture 5" descr="Book jacket of Conversations on embodiment across higher education: teaching, practice, and research. Edited by Jennifer Leigh (Routledge, 2019)">
            <a:extLst>
              <a:ext uri="{FF2B5EF4-FFF2-40B4-BE49-F238E27FC236}">
                <a16:creationId xmlns:a16="http://schemas.microsoft.com/office/drawing/2014/main" id="{267C596E-98EF-0A7A-41DB-A4A05B44D13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999" y="1211054"/>
            <a:ext cx="3043539" cy="4617186"/>
          </a:xfrm>
          <a:prstGeom prst="rect">
            <a:avLst/>
          </a:prstGeom>
        </p:spPr>
      </p:pic>
      <p:pic>
        <p:nvPicPr>
          <p:cNvPr id="7" name="Content Placeholder 6" descr="Book jacket of Ableism in Academia: Theorising experiences of disabilities and chronic illnesses in higher education edited by Nicole Brown and Jennifer Leigh (UCL Press, 2020)">
            <a:extLst>
              <a:ext uri="{FF2B5EF4-FFF2-40B4-BE49-F238E27FC236}">
                <a16:creationId xmlns:a16="http://schemas.microsoft.com/office/drawing/2014/main" id="{531A4076-979D-B140-91FA-4A91BC39AF87}"/>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2363901" y="1429439"/>
            <a:ext cx="3048000" cy="4572000"/>
          </a:xfrm>
        </p:spPr>
      </p:pic>
      <p:pic>
        <p:nvPicPr>
          <p:cNvPr id="12" name="Picture 11" descr="Book jacket from Embodied Inquiry: Research Methods by Jennifer Leigh &amp; Nicole Brown (Bloomsbury, 2021)">
            <a:extLst>
              <a:ext uri="{FF2B5EF4-FFF2-40B4-BE49-F238E27FC236}">
                <a16:creationId xmlns:a16="http://schemas.microsoft.com/office/drawing/2014/main" id="{7A7D8F09-B86F-C04E-BA41-B2E1AA6A6C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97698" y="1647824"/>
            <a:ext cx="3196603" cy="4572000"/>
          </a:xfrm>
          <a:prstGeom prst="rect">
            <a:avLst/>
          </a:prstGeom>
        </p:spPr>
      </p:pic>
      <p:pic>
        <p:nvPicPr>
          <p:cNvPr id="13" name="Picture 12" descr="Book jacket of Women in supramolecular chemistry: Collectively crafting the rhythms of our work and lives in STEM by Jennifer Leigh et al (Policy Press, 2022)">
            <a:extLst>
              <a:ext uri="{FF2B5EF4-FFF2-40B4-BE49-F238E27FC236}">
                <a16:creationId xmlns:a16="http://schemas.microsoft.com/office/drawing/2014/main" id="{5FE59C6D-3EE3-5465-AC57-AE6A5B99E5C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34504" y="1966912"/>
            <a:ext cx="3242671" cy="4572000"/>
          </a:xfrm>
          <a:prstGeom prst="rect">
            <a:avLst/>
          </a:prstGeom>
        </p:spPr>
      </p:pic>
      <p:pic>
        <p:nvPicPr>
          <p:cNvPr id="5" name="Picture 4" descr="Book jacket of Borders of qualitative research: Navigating the spaces where therapy, education, art, and science connect (Bristol University Press, 2023)">
            <a:extLst>
              <a:ext uri="{FF2B5EF4-FFF2-40B4-BE49-F238E27FC236}">
                <a16:creationId xmlns:a16="http://schemas.microsoft.com/office/drawing/2014/main" id="{3C7B2947-894C-4DD5-1728-C619739FEB0B}"/>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883462" y="2286000"/>
            <a:ext cx="3043539" cy="4572000"/>
          </a:xfrm>
          <a:prstGeom prst="rect">
            <a:avLst/>
          </a:prstGeom>
        </p:spPr>
      </p:pic>
    </p:spTree>
    <p:extLst>
      <p:ext uri="{BB962C8B-B14F-4D97-AF65-F5344CB8AC3E}">
        <p14:creationId xmlns:p14="http://schemas.microsoft.com/office/powerpoint/2010/main" val="38374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0D05D0-9811-734F-8A06-D9F4231DDF86}"/>
              </a:ext>
            </a:extLst>
          </p:cNvPr>
          <p:cNvSpPr>
            <a:spLocks noGrp="1"/>
          </p:cNvSpPr>
          <p:nvPr>
            <p:ph type="ftr" sz="quarter" idx="10"/>
          </p:nvPr>
        </p:nvSpPr>
        <p:spPr/>
        <p:txBody>
          <a:bodyPr/>
          <a:lstStyle/>
          <a:p>
            <a:r>
              <a:rPr lang="nl-NL" dirty="0" err="1"/>
              <a:t>j.s.leigh@kent.ac.uk</a:t>
            </a:r>
            <a:endParaRPr lang="en-GB" dirty="0"/>
          </a:p>
        </p:txBody>
      </p:sp>
      <p:sp>
        <p:nvSpPr>
          <p:cNvPr id="3" name="Title 4">
            <a:extLst>
              <a:ext uri="{FF2B5EF4-FFF2-40B4-BE49-F238E27FC236}">
                <a16:creationId xmlns:a16="http://schemas.microsoft.com/office/drawing/2014/main" id="{E5439D07-BCFA-5526-71FD-9CA8BB71C3E0}"/>
              </a:ext>
            </a:extLst>
          </p:cNvPr>
          <p:cNvSpPr txBox="1">
            <a:spLocks/>
          </p:cNvSpPr>
          <p:nvPr/>
        </p:nvSpPr>
        <p:spPr>
          <a:xfrm>
            <a:off x="838200" y="587614"/>
            <a:ext cx="8934450" cy="6530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3900" dirty="0"/>
              <a:t>Build networks and communities</a:t>
            </a:r>
          </a:p>
        </p:txBody>
      </p:sp>
      <p:sp>
        <p:nvSpPr>
          <p:cNvPr id="5" name="Title 4">
            <a:extLst>
              <a:ext uri="{FF2B5EF4-FFF2-40B4-BE49-F238E27FC236}">
                <a16:creationId xmlns:a16="http://schemas.microsoft.com/office/drawing/2014/main" id="{6BF246DE-6C0D-0510-5977-1BD8C5A6B14F}"/>
              </a:ext>
            </a:extLst>
          </p:cNvPr>
          <p:cNvSpPr>
            <a:spLocks noGrp="1"/>
          </p:cNvSpPr>
          <p:nvPr>
            <p:ph type="title"/>
          </p:nvPr>
        </p:nvSpPr>
        <p:spPr>
          <a:xfrm>
            <a:off x="966787" y="5876130"/>
            <a:ext cx="10515600" cy="1325563"/>
          </a:xfrm>
        </p:spPr>
        <p:txBody>
          <a:bodyPr/>
          <a:lstStyle/>
          <a:p>
            <a:pPr rtl="0" eaLnBrk="1" latinLnBrk="0" hangingPunct="1"/>
            <a:r>
              <a:rPr lang="en-US" sz="3900" kern="1200" dirty="0">
                <a:solidFill>
                  <a:srgbClr val="00050E"/>
                </a:solidFill>
                <a:effectLst/>
                <a:latin typeface="Calibri" panose="020F0502020204030204" pitchFamily="34" charset="0"/>
                <a:ea typeface="+mn-ea"/>
                <a:cs typeface="+mn-cs"/>
              </a:rPr>
              <a:t>Build networks and communities</a:t>
            </a:r>
            <a:endParaRPr lang="en-GB" dirty="0">
              <a:effectLst/>
            </a:endParaRPr>
          </a:p>
          <a:p>
            <a:endParaRPr lang="en-US" dirty="0"/>
          </a:p>
        </p:txBody>
      </p:sp>
      <p:pic>
        <p:nvPicPr>
          <p:cNvPr id="13" name="Picture 12" descr="image to represent networks, online and in 'real life'">
            <a:extLst>
              <a:ext uri="{FF2B5EF4-FFF2-40B4-BE49-F238E27FC236}">
                <a16:creationId xmlns:a16="http://schemas.microsoft.com/office/drawing/2014/main" id="{E5DCFAB7-A7A8-7042-85A5-493106D5F08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38200" y="1240619"/>
            <a:ext cx="10515600" cy="5480856"/>
          </a:xfrm>
          <a:prstGeom prst="rect">
            <a:avLst/>
          </a:prstGeom>
        </p:spPr>
      </p:pic>
    </p:spTree>
    <p:extLst>
      <p:ext uri="{BB962C8B-B14F-4D97-AF65-F5344CB8AC3E}">
        <p14:creationId xmlns:p14="http://schemas.microsoft.com/office/powerpoint/2010/main" val="38075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3EA052-4654-9EC7-7576-4DF156B82C68}"/>
              </a:ext>
            </a:extLst>
          </p:cNvPr>
          <p:cNvSpPr>
            <a:spLocks noGrp="1"/>
          </p:cNvSpPr>
          <p:nvPr>
            <p:ph type="body" sz="quarter" idx="10"/>
          </p:nvPr>
        </p:nvSpPr>
        <p:spPr>
          <a:xfrm>
            <a:off x="5760525" y="4574585"/>
            <a:ext cx="4711107" cy="746125"/>
          </a:xfrm>
        </p:spPr>
        <p:txBody>
          <a:bodyPr>
            <a:normAutofit fontScale="92500"/>
          </a:bodyPr>
          <a:lstStyle/>
          <a:p>
            <a:r>
              <a:rPr lang="en-US" sz="3700" dirty="0"/>
              <a:t>What is </a:t>
            </a:r>
            <a:r>
              <a:rPr lang="en-US" sz="3700" i="1" dirty="0"/>
              <a:t>not </a:t>
            </a:r>
            <a:r>
              <a:rPr lang="en-US" sz="3700" dirty="0"/>
              <a:t>equitable?</a:t>
            </a:r>
          </a:p>
        </p:txBody>
      </p:sp>
      <p:sp>
        <p:nvSpPr>
          <p:cNvPr id="5" name="Title 4">
            <a:extLst>
              <a:ext uri="{FF2B5EF4-FFF2-40B4-BE49-F238E27FC236}">
                <a16:creationId xmlns:a16="http://schemas.microsoft.com/office/drawing/2014/main" id="{17EC5291-968D-A6B9-58B9-A47D88D67EA8}"/>
              </a:ext>
            </a:extLst>
          </p:cNvPr>
          <p:cNvSpPr>
            <a:spLocks noGrp="1"/>
          </p:cNvSpPr>
          <p:nvPr>
            <p:ph type="title"/>
          </p:nvPr>
        </p:nvSpPr>
        <p:spPr>
          <a:xfrm>
            <a:off x="5760525" y="2078174"/>
            <a:ext cx="4711107" cy="2144681"/>
          </a:xfrm>
        </p:spPr>
        <p:txBody>
          <a:bodyPr anchor="t">
            <a:normAutofit/>
          </a:bodyPr>
          <a:lstStyle/>
          <a:p>
            <a:r>
              <a:rPr lang="en-US" dirty="0"/>
              <a:t>What is equity?</a:t>
            </a:r>
          </a:p>
        </p:txBody>
      </p:sp>
    </p:spTree>
    <p:extLst>
      <p:ext uri="{BB962C8B-B14F-4D97-AF65-F5344CB8AC3E}">
        <p14:creationId xmlns:p14="http://schemas.microsoft.com/office/powerpoint/2010/main" val="16632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415600" y="509604"/>
            <a:ext cx="11360800" cy="763600"/>
          </a:xfrm>
          <a:prstGeom prst="rect">
            <a:avLst/>
          </a:prstGeom>
        </p:spPr>
        <p:txBody>
          <a:bodyPr spcFirstLastPara="1" vert="horz" wrap="square" lIns="121900" tIns="121900" rIns="121900" bIns="121900" rtlCol="0" anchor="t" anchorCtr="0">
            <a:normAutofit fontScale="90000"/>
          </a:bodyPr>
          <a:lstStyle/>
          <a:p>
            <a:r>
              <a:rPr lang="en-GB" dirty="0"/>
              <a:t>National Association of Disabled Staff Networks (NADSN)</a:t>
            </a:r>
            <a:endParaRPr dirty="0"/>
          </a:p>
        </p:txBody>
      </p:sp>
      <p:pic>
        <p:nvPicPr>
          <p:cNvPr id="197" name="Google Shape;197;p28" descr="NADSN with word bubbles containing the text: super network; Lived Experience of Disability, Independent, active, break down barriers" title="NADSN"/>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2572034" y="1747382"/>
            <a:ext cx="7047932" cy="482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3455E7C6-F27F-9F9E-84AF-08D13D16C3A2}"/>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B8F3328-9D72-8E35-6B0F-97E704B475D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C1AA25-F4AB-B306-0436-E02EE848221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6F7DA0-AE96-2C4D-14D8-4D2EF1AB08BE}"/>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ISC (women in supramolecular chemistry) logo">
            <a:extLst>
              <a:ext uri="{FF2B5EF4-FFF2-40B4-BE49-F238E27FC236}">
                <a16:creationId xmlns:a16="http://schemas.microsoft.com/office/drawing/2014/main" id="{F07C197B-F01F-4498-312D-3EE17D34182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307733" y="657641"/>
            <a:ext cx="6061928" cy="3279317"/>
          </a:xfrm>
          <a:prstGeom prst="rect">
            <a:avLst/>
          </a:prstGeom>
        </p:spPr>
      </p:pic>
      <p:sp>
        <p:nvSpPr>
          <p:cNvPr id="2" name="Title 1">
            <a:extLst>
              <a:ext uri="{FF2B5EF4-FFF2-40B4-BE49-F238E27FC236}">
                <a16:creationId xmlns:a16="http://schemas.microsoft.com/office/drawing/2014/main" id="{236854B1-4A54-42D9-E1BC-BE8D820F1C1B}"/>
              </a:ext>
            </a:extLst>
          </p:cNvPr>
          <p:cNvSpPr>
            <a:spLocks noGrp="1"/>
          </p:cNvSpPr>
          <p:nvPr>
            <p:ph type="title"/>
          </p:nvPr>
        </p:nvSpPr>
        <p:spPr>
          <a:xfrm>
            <a:off x="195262" y="6620449"/>
            <a:ext cx="5900738" cy="548638"/>
          </a:xfrm>
        </p:spPr>
        <p:txBody>
          <a:bodyPr/>
          <a:lstStyle/>
          <a:p>
            <a:r>
              <a:rPr lang="en-US" sz="800" dirty="0">
                <a:solidFill>
                  <a:schemeClr val="accent2">
                    <a:lumMod val="20000"/>
                    <a:lumOff val="80000"/>
                  </a:schemeClr>
                </a:solidFill>
              </a:rPr>
              <a:t>WISC</a:t>
            </a:r>
          </a:p>
        </p:txBody>
      </p:sp>
    </p:spTree>
    <p:extLst>
      <p:ext uri="{BB962C8B-B14F-4D97-AF65-F5344CB8AC3E}">
        <p14:creationId xmlns:p14="http://schemas.microsoft.com/office/powerpoint/2010/main" val="1588446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64A6-3039-8793-813F-17EFE2DC32B2}"/>
              </a:ext>
            </a:extLst>
          </p:cNvPr>
          <p:cNvSpPr>
            <a:spLocks noGrp="1"/>
          </p:cNvSpPr>
          <p:nvPr>
            <p:ph type="title" idx="4294967295"/>
          </p:nvPr>
        </p:nvSpPr>
        <p:spPr>
          <a:xfrm>
            <a:off x="-18479" y="-297027"/>
            <a:ext cx="10515600" cy="1325563"/>
          </a:xfrm>
        </p:spPr>
        <p:txBody>
          <a:bodyPr>
            <a:normAutofit/>
          </a:bodyPr>
          <a:lstStyle/>
          <a:p>
            <a:r>
              <a:rPr lang="en-GB" sz="3200" dirty="0"/>
              <a:t>Research Publications</a:t>
            </a:r>
          </a:p>
        </p:txBody>
      </p:sp>
      <p:pic>
        <p:nvPicPr>
          <p:cNvPr id="8" name="Picture 7" descr="Image of article in Angewandte Chemie: An area-specific international community-led approach to understanding and addressing equality, diversity, and inclusions issues within supramolecular chemistry">
            <a:extLst>
              <a:ext uri="{FF2B5EF4-FFF2-40B4-BE49-F238E27FC236}">
                <a16:creationId xmlns:a16="http://schemas.microsoft.com/office/drawing/2014/main" id="{7072D806-5AA4-ED70-58A0-8571A1F2A5F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479" y="520263"/>
            <a:ext cx="6651695" cy="6327656"/>
          </a:xfrm>
          <a:prstGeom prst="rect">
            <a:avLst/>
          </a:prstGeom>
        </p:spPr>
      </p:pic>
      <p:pic>
        <p:nvPicPr>
          <p:cNvPr id="7" name="Picture 6" descr="Image of article in Chemistry World Calling in support: an inclusive, rigourous strategy for improving equality and diversity">
            <a:extLst>
              <a:ext uri="{FF2B5EF4-FFF2-40B4-BE49-F238E27FC236}">
                <a16:creationId xmlns:a16="http://schemas.microsoft.com/office/drawing/2014/main" id="{FF2E5BBE-6636-4794-EFCC-81E7EF116E1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350000" y="252249"/>
            <a:ext cx="5882599" cy="6605752"/>
          </a:xfrm>
          <a:prstGeom prst="rect">
            <a:avLst/>
          </a:prstGeom>
        </p:spPr>
      </p:pic>
    </p:spTree>
    <p:extLst>
      <p:ext uri="{BB962C8B-B14F-4D97-AF65-F5344CB8AC3E}">
        <p14:creationId xmlns:p14="http://schemas.microsoft.com/office/powerpoint/2010/main" val="82330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Chemistry World article">
            <a:extLst>
              <a:ext uri="{FF2B5EF4-FFF2-40B4-BE49-F238E27FC236}">
                <a16:creationId xmlns:a16="http://schemas.microsoft.com/office/drawing/2014/main" id="{26977ED4-D177-38DB-2F3C-22BA1006E6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921256"/>
            <a:ext cx="6222609" cy="6858000"/>
          </a:xfrm>
          <a:prstGeom prst="rect">
            <a:avLst/>
          </a:prstGeom>
        </p:spPr>
      </p:pic>
      <p:sp>
        <p:nvSpPr>
          <p:cNvPr id="2" name="Title 1">
            <a:extLst>
              <a:ext uri="{FF2B5EF4-FFF2-40B4-BE49-F238E27FC236}">
                <a16:creationId xmlns:a16="http://schemas.microsoft.com/office/drawing/2014/main" id="{86A29AD4-1A43-6718-488B-D6374D7980EF}"/>
              </a:ext>
            </a:extLst>
          </p:cNvPr>
          <p:cNvSpPr>
            <a:spLocks noGrp="1"/>
          </p:cNvSpPr>
          <p:nvPr>
            <p:ph type="title"/>
          </p:nvPr>
        </p:nvSpPr>
        <p:spPr>
          <a:xfrm>
            <a:off x="0" y="0"/>
            <a:ext cx="12192000" cy="534923"/>
          </a:xfrm>
          <a:solidFill>
            <a:schemeClr val="bg2"/>
          </a:solidFill>
        </p:spPr>
        <p:txBody>
          <a:bodyPr>
            <a:normAutofit fontScale="90000"/>
          </a:bodyPr>
          <a:lstStyle/>
          <a:p>
            <a:r>
              <a:rPr lang="en-GB" sz="3200" dirty="0"/>
              <a:t>Research Publications Continued</a:t>
            </a:r>
          </a:p>
        </p:txBody>
      </p:sp>
      <p:pic>
        <p:nvPicPr>
          <p:cNvPr id="8" name="Picture 7" descr="Title of article in Chemistry World:&#10;Living through COVID-19">
            <a:extLst>
              <a:ext uri="{FF2B5EF4-FFF2-40B4-BE49-F238E27FC236}">
                <a16:creationId xmlns:a16="http://schemas.microsoft.com/office/drawing/2014/main" id="{8FC18608-2CE3-A88C-3E1D-B08AFA173EA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54813" y="534923"/>
            <a:ext cx="5778374" cy="977913"/>
          </a:xfrm>
          <a:prstGeom prst="rect">
            <a:avLst/>
          </a:prstGeom>
        </p:spPr>
      </p:pic>
      <p:pic>
        <p:nvPicPr>
          <p:cNvPr id="7" name="Content Placeholder 6" descr="Image of article in Chem:&#10;Managing research throughout COVID-19: Lived experiences of supramolecular chemists">
            <a:extLst>
              <a:ext uri="{FF2B5EF4-FFF2-40B4-BE49-F238E27FC236}">
                <a16:creationId xmlns:a16="http://schemas.microsoft.com/office/drawing/2014/main" id="{53061645-636B-5EEB-225D-7D8B50B5E988}"/>
              </a:ext>
            </a:extLst>
          </p:cNvPr>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206016" y="534923"/>
            <a:ext cx="6302016" cy="6403766"/>
          </a:xfrm>
        </p:spPr>
      </p:pic>
    </p:spTree>
    <p:extLst>
      <p:ext uri="{BB962C8B-B14F-4D97-AF65-F5344CB8AC3E}">
        <p14:creationId xmlns:p14="http://schemas.microsoft.com/office/powerpoint/2010/main" val="133241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 of Nature Reviews Chemistry article&#10;Planning a Family">
            <a:extLst>
              <a:ext uri="{FF2B5EF4-FFF2-40B4-BE49-F238E27FC236}">
                <a16:creationId xmlns:a16="http://schemas.microsoft.com/office/drawing/2014/main" id="{51677AE6-36C2-33D6-8EED-188509E79380}"/>
              </a:ext>
            </a:extLst>
          </p:cNvPr>
          <p:cNvPicPr>
            <a:picLocks noGrp="1" noChangeAspect="1"/>
          </p:cNvPicPr>
          <p:nvPr>
            <p:ph type="pic" idx="11"/>
          </p:nvPr>
        </p:nvPicPr>
        <p:blipFill rotWithShape="1">
          <a:blip r:embed="rId3" cstate="email">
            <a:biLevel thresh="75000"/>
            <a:extLst>
              <a:ext uri="{28A0092B-C50C-407E-A947-70E740481C1C}">
                <a14:useLocalDpi xmlns:a14="http://schemas.microsoft.com/office/drawing/2010/main" val="0"/>
              </a:ext>
            </a:extLst>
          </a:blip>
          <a:srcRect/>
          <a:stretch/>
        </p:blipFill>
        <p:spPr>
          <a:xfrm flipH="1">
            <a:off x="4184704" y="1820619"/>
            <a:ext cx="3814413" cy="3814413"/>
          </a:xfrm>
          <a:noFill/>
          <a:scene3d>
            <a:camera prst="orthographicFront">
              <a:rot lat="0" lon="10800000" rev="0"/>
            </a:camera>
            <a:lightRig rig="threePt" dir="t"/>
          </a:scene3d>
        </p:spPr>
      </p:pic>
      <p:sp>
        <p:nvSpPr>
          <p:cNvPr id="5" name="Title 4">
            <a:extLst>
              <a:ext uri="{FF2B5EF4-FFF2-40B4-BE49-F238E27FC236}">
                <a16:creationId xmlns:a16="http://schemas.microsoft.com/office/drawing/2014/main" id="{B2FA5D6B-ED90-92FB-9512-A733525959B5}"/>
              </a:ext>
            </a:extLst>
          </p:cNvPr>
          <p:cNvSpPr>
            <a:spLocks noGrp="1"/>
          </p:cNvSpPr>
          <p:nvPr>
            <p:ph type="title"/>
          </p:nvPr>
        </p:nvSpPr>
        <p:spPr>
          <a:xfrm>
            <a:off x="377190" y="508521"/>
            <a:ext cx="10184130" cy="653005"/>
          </a:xfrm>
        </p:spPr>
        <p:txBody>
          <a:bodyPr anchor="t">
            <a:noAutofit/>
          </a:bodyPr>
          <a:lstStyle/>
          <a:p>
            <a:r>
              <a:rPr lang="en-US" sz="3200" dirty="0"/>
              <a:t>Comment Pieces on Family Life for </a:t>
            </a:r>
            <a:br>
              <a:rPr lang="en-US" sz="3200" dirty="0"/>
            </a:br>
            <a:r>
              <a:rPr lang="en-US" sz="3200" i="1" dirty="0"/>
              <a:t>Nature Reviews Chemistry</a:t>
            </a:r>
            <a:endParaRPr lang="en-US" sz="3200" dirty="0"/>
          </a:p>
        </p:txBody>
      </p:sp>
      <p:pic>
        <p:nvPicPr>
          <p:cNvPr id="11" name="Picture 6" descr="Image of Nature Reviews Chemistry article&#10;Pregnancy in the lab">
            <a:extLst>
              <a:ext uri="{FF2B5EF4-FFF2-40B4-BE49-F238E27FC236}">
                <a16:creationId xmlns:a16="http://schemas.microsoft.com/office/drawing/2014/main" id="{08BFD4EC-5DDD-56E3-CAEC-4BE256517384}"/>
              </a:ext>
              <a:ext uri="{C183D7F6-B498-43B3-948B-1728B52AA6E4}">
                <adec:decorative xmlns:adec="http://schemas.microsoft.com/office/drawing/2017/decorative" val="0"/>
              </a:ext>
            </a:extLst>
          </p:cNvPr>
          <p:cNvPicPr>
            <a:picLocks noGrp="1" noChangeAspect="1"/>
          </p:cNvPicPr>
          <p:nvPr>
            <p:ph type="pic" idx="10"/>
          </p:nvPr>
        </p:nvPicPr>
        <p:blipFill>
          <a:blip r:embed="rId4" cstate="email">
            <a:extLst>
              <a:ext uri="{28A0092B-C50C-407E-A947-70E740481C1C}">
                <a14:useLocalDpi xmlns:a14="http://schemas.microsoft.com/office/drawing/2010/main" val="0"/>
              </a:ext>
            </a:extLst>
          </a:blip>
          <a:srcRect/>
          <a:stretch>
            <a:fillRect/>
          </a:stretch>
        </p:blipFill>
        <p:spPr>
          <a:xfrm>
            <a:off x="186194" y="1820618"/>
            <a:ext cx="3812316" cy="3814414"/>
          </a:xfrm>
          <a:prstGeom prst="rect">
            <a:avLst/>
          </a:prstGeom>
        </p:spPr>
      </p:pic>
      <p:sp>
        <p:nvSpPr>
          <p:cNvPr id="14" name="TextBox 13">
            <a:extLst>
              <a:ext uri="{FF2B5EF4-FFF2-40B4-BE49-F238E27FC236}">
                <a16:creationId xmlns:a16="http://schemas.microsoft.com/office/drawing/2014/main" id="{990410E5-A0E9-B300-6B1E-7068D8B8B16A}"/>
              </a:ext>
            </a:extLst>
          </p:cNvPr>
          <p:cNvSpPr txBox="1"/>
          <p:nvPr/>
        </p:nvSpPr>
        <p:spPr>
          <a:xfrm>
            <a:off x="0" y="5635033"/>
            <a:ext cx="12192000" cy="830997"/>
          </a:xfrm>
          <a:prstGeom prst="rect">
            <a:avLst/>
          </a:prstGeom>
          <a:solidFill>
            <a:schemeClr val="accent2">
              <a:lumMod val="20000"/>
              <a:lumOff val="80000"/>
            </a:schemeClr>
          </a:solidFill>
        </p:spPr>
        <p:txBody>
          <a:bodyPr wrap="square" rtlCol="0">
            <a:spAutoFit/>
          </a:bodyPr>
          <a:lstStyle/>
          <a:p>
            <a:endParaRPr lang="en-US" sz="800" b="1" dirty="0"/>
          </a:p>
          <a:p>
            <a:r>
              <a:rPr lang="en-US" sz="3200" b="1" dirty="0"/>
              <a:t> Pregnancy in the Lab	      Planning a Family	         Listening to Fathers</a:t>
            </a:r>
          </a:p>
          <a:p>
            <a:endParaRPr lang="en-US" sz="800" b="1" dirty="0"/>
          </a:p>
        </p:txBody>
      </p:sp>
      <p:pic>
        <p:nvPicPr>
          <p:cNvPr id="8" name="Picture 7" descr="Image of Nature Reviews Chemistry listening to fathers in STEM">
            <a:extLst>
              <a:ext uri="{FF2B5EF4-FFF2-40B4-BE49-F238E27FC236}">
                <a16:creationId xmlns:a16="http://schemas.microsoft.com/office/drawing/2014/main" id="{3924CCC1-209C-EB64-8661-0E25D2B87B8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85311" y="1830369"/>
            <a:ext cx="3814412" cy="3804663"/>
          </a:xfrm>
          <a:prstGeom prst="rect">
            <a:avLst/>
          </a:prstGeom>
        </p:spPr>
      </p:pic>
    </p:spTree>
    <p:extLst>
      <p:ext uri="{BB962C8B-B14F-4D97-AF65-F5344CB8AC3E}">
        <p14:creationId xmlns:p14="http://schemas.microsoft.com/office/powerpoint/2010/main" val="332070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omen in Supramolecular Chemistry">
            <a:extLst>
              <a:ext uri="{FF2B5EF4-FFF2-40B4-BE49-F238E27FC236}">
                <a16:creationId xmlns:a16="http://schemas.microsoft.com/office/drawing/2014/main" id="{498162EF-156B-A560-7A9E-F141870EED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9189"/>
            <a:ext cx="4310743" cy="6897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
            <a:extLst>
              <a:ext uri="{FF2B5EF4-FFF2-40B4-BE49-F238E27FC236}">
                <a16:creationId xmlns:a16="http://schemas.microsoft.com/office/drawing/2014/main" id="{F61F811B-D70D-2BF1-C055-9B5B9258F7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57326" y="4115764"/>
            <a:ext cx="2649638" cy="2649638"/>
          </a:xfrm>
          <a:prstGeom prst="rect">
            <a:avLst/>
          </a:prstGeom>
        </p:spPr>
      </p:pic>
      <p:sp>
        <p:nvSpPr>
          <p:cNvPr id="5" name="Title 4">
            <a:extLst>
              <a:ext uri="{FF2B5EF4-FFF2-40B4-BE49-F238E27FC236}">
                <a16:creationId xmlns:a16="http://schemas.microsoft.com/office/drawing/2014/main" id="{7A8681EB-0D24-0845-B982-6311A0C929AB}"/>
              </a:ext>
            </a:extLst>
          </p:cNvPr>
          <p:cNvSpPr>
            <a:spLocks noGrp="1"/>
          </p:cNvSpPr>
          <p:nvPr>
            <p:ph type="title" idx="4294967295"/>
          </p:nvPr>
        </p:nvSpPr>
        <p:spPr>
          <a:xfrm>
            <a:off x="5216113" y="793750"/>
            <a:ext cx="6305550" cy="2992438"/>
          </a:xfrm>
        </p:spPr>
        <p:txBody>
          <a:bodyPr>
            <a:normAutofit fontScale="90000"/>
          </a:bodyPr>
          <a:lstStyle/>
          <a:p>
            <a:pPr algn="ctr" rtl="0" eaLnBrk="1" latinLnBrk="0" hangingPunct="1"/>
            <a:r>
              <a:rPr lang="en-US" sz="2800" b="1" kern="1200" dirty="0">
                <a:solidFill>
                  <a:srgbClr val="00050E"/>
                </a:solidFill>
                <a:effectLst/>
                <a:latin typeface="Overpass Medium" charset="0"/>
                <a:ea typeface="+mn-ea"/>
                <a:cs typeface="+mn-cs"/>
              </a:rPr>
              <a:t>Women In Supramolecular Chemistry:</a:t>
            </a:r>
            <a:endParaRPr lang="en-GB" dirty="0">
              <a:effectLst/>
            </a:endParaRPr>
          </a:p>
          <a:p>
            <a:pPr algn="ctr" rtl="0" eaLnBrk="1" latinLnBrk="0" hangingPunct="1"/>
            <a:r>
              <a:rPr lang="en-US" sz="2800" b="1" kern="1200" dirty="0">
                <a:solidFill>
                  <a:srgbClr val="00050E"/>
                </a:solidFill>
                <a:effectLst/>
                <a:latin typeface="Overpass Medium" charset="0"/>
                <a:ea typeface="+mn-ea"/>
                <a:cs typeface="+mn-cs"/>
              </a:rPr>
              <a:t>Collectively crafting the rhythms of our work and lives in STEM</a:t>
            </a:r>
            <a:br>
              <a:rPr lang="en-US" sz="2800" b="1" kern="1200" dirty="0">
                <a:solidFill>
                  <a:srgbClr val="00050E"/>
                </a:solidFill>
                <a:effectLst/>
                <a:latin typeface="Overpass Medium" charset="0"/>
                <a:ea typeface="+mn-ea"/>
                <a:cs typeface="+mn-cs"/>
              </a:rPr>
            </a:br>
            <a:endParaRPr lang="en-GB" dirty="0">
              <a:effectLst/>
            </a:endParaRPr>
          </a:p>
          <a:p>
            <a:pPr algn="ctr" rtl="0" eaLnBrk="1" latinLnBrk="0" hangingPunct="1"/>
            <a:r>
              <a:rPr lang="en-US" sz="2400" kern="1200" dirty="0">
                <a:solidFill>
                  <a:srgbClr val="00050E"/>
                </a:solidFill>
                <a:effectLst/>
                <a:latin typeface="Overpass Medium" charset="0"/>
                <a:ea typeface="+mn-ea"/>
                <a:cs typeface="+mn-cs"/>
              </a:rPr>
              <a:t>(2022) Bristol: Policy Press.</a:t>
            </a:r>
            <a:endParaRPr lang="en-GB" dirty="0">
              <a:effectLst/>
            </a:endParaRPr>
          </a:p>
          <a:p>
            <a:pPr rtl="0" eaLnBrk="1" latinLnBrk="0" hangingPunct="1"/>
            <a:br>
              <a:rPr lang="en-US" sz="2400" b="1" kern="1200" dirty="0">
                <a:solidFill>
                  <a:srgbClr val="00050E"/>
                </a:solidFill>
                <a:effectLst/>
                <a:latin typeface="Overpass Medium" charset="0"/>
                <a:ea typeface="+mn-ea"/>
                <a:cs typeface="+mn-cs"/>
              </a:rPr>
            </a:br>
            <a:r>
              <a:rPr lang="en-US" sz="2400" b="1" kern="1200" dirty="0">
                <a:solidFill>
                  <a:srgbClr val="00050E"/>
                </a:solidFill>
                <a:effectLst/>
                <a:latin typeface="Overpass Medium" charset="0"/>
                <a:ea typeface="+mn-ea"/>
                <a:cs typeface="+mn-cs"/>
              </a:rPr>
              <a:t>Available Open Access from: </a:t>
            </a:r>
            <a:r>
              <a:rPr lang="en-US" sz="2400" kern="1200" dirty="0">
                <a:solidFill>
                  <a:srgbClr val="000000"/>
                </a:solidFill>
                <a:effectLst/>
                <a:latin typeface="Open Sans" panose="020B0606030504020204" pitchFamily="34" charset="0"/>
                <a:ea typeface="+mn-ea"/>
                <a:cs typeface="+mn-cs"/>
              </a:rPr>
              <a:t>https://</a:t>
            </a:r>
            <a:r>
              <a:rPr lang="en-US" sz="2400" kern="1200" dirty="0" err="1">
                <a:solidFill>
                  <a:srgbClr val="000000"/>
                </a:solidFill>
                <a:effectLst/>
                <a:latin typeface="Open Sans" panose="020B0606030504020204" pitchFamily="34" charset="0"/>
                <a:ea typeface="+mn-ea"/>
                <a:cs typeface="+mn-cs"/>
              </a:rPr>
              <a:t>policy.bristoluniversitypress.co.uk</a:t>
            </a:r>
            <a:r>
              <a:rPr lang="en-US" sz="2400" kern="1200" dirty="0">
                <a:solidFill>
                  <a:srgbClr val="000000"/>
                </a:solidFill>
                <a:effectLst/>
                <a:latin typeface="Open Sans" panose="020B0606030504020204" pitchFamily="34" charset="0"/>
                <a:ea typeface="+mn-ea"/>
                <a:cs typeface="+mn-cs"/>
              </a:rPr>
              <a:t>/women-in-supramolecular-chemistry</a:t>
            </a:r>
            <a:endParaRPr lang="en-GB" dirty="0">
              <a:effectLst/>
            </a:endParaRPr>
          </a:p>
          <a:p>
            <a:endParaRPr lang="en-US" dirty="0"/>
          </a:p>
        </p:txBody>
      </p:sp>
    </p:spTree>
    <p:extLst>
      <p:ext uri="{BB962C8B-B14F-4D97-AF65-F5344CB8AC3E}">
        <p14:creationId xmlns:p14="http://schemas.microsoft.com/office/powerpoint/2010/main" val="1642600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56C75-3C41-80DA-2A28-0AC54D268B96}"/>
              </a:ext>
            </a:extLst>
          </p:cNvPr>
          <p:cNvSpPr>
            <a:spLocks noGrp="1"/>
          </p:cNvSpPr>
          <p:nvPr>
            <p:ph type="title" idx="4294967295"/>
          </p:nvPr>
        </p:nvSpPr>
        <p:spPr/>
        <p:txBody>
          <a:bodyPr/>
          <a:lstStyle/>
          <a:p>
            <a:r>
              <a:rPr lang="en-US" dirty="0"/>
              <a:t>Inside</a:t>
            </a:r>
            <a:r>
              <a:rPr lang="en-US" baseline="0" dirty="0"/>
              <a:t> a lab</a:t>
            </a:r>
            <a:endParaRPr lang="en-US" dirty="0"/>
          </a:p>
        </p:txBody>
      </p:sp>
      <p:pic>
        <p:nvPicPr>
          <p:cNvPr id="2" name="Picture 2" descr="Close up of chemical reaction">
            <a:extLs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749704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2A7E-73F6-CDB3-7B71-85274E2CBC45}"/>
              </a:ext>
            </a:extLst>
          </p:cNvPr>
          <p:cNvSpPr>
            <a:spLocks noGrp="1"/>
          </p:cNvSpPr>
          <p:nvPr>
            <p:ph type="title" idx="4294967295"/>
          </p:nvPr>
        </p:nvSpPr>
        <p:spPr>
          <a:xfrm>
            <a:off x="3667125" y="1036638"/>
            <a:ext cx="10515600" cy="1325563"/>
          </a:xfrm>
        </p:spPr>
        <p:txBody>
          <a:bodyPr/>
          <a:lstStyle/>
          <a:p>
            <a:r>
              <a:rPr lang="en-US" dirty="0"/>
              <a:t>Carrying a load</a:t>
            </a:r>
          </a:p>
        </p:txBody>
      </p:sp>
      <p:pic>
        <p:nvPicPr>
          <p:cNvPr id="3" name="Picture 2" descr="A picture showing a hand drawn illustration of a figure carrying a load (fellowship application, family, parents, mentees, partner, PhDs, friends, children, UGs, colleagues) while protecting itself from (old trauma, academics, workload, students, disability, new roles)">
            <a:extLst>
              <a:ext uri="{FF2B5EF4-FFF2-40B4-BE49-F238E27FC236}">
                <a16:creationId xmlns:a16="http://schemas.microsoft.com/office/drawing/2014/main" id="{08E99EDB-E2CD-7D13-0948-4D0FA3DF32E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98785" y="1"/>
            <a:ext cx="5474825" cy="6858000"/>
          </a:xfrm>
          <a:prstGeom prst="rect">
            <a:avLst/>
          </a:prstGeom>
          <a:noFill/>
        </p:spPr>
      </p:pic>
    </p:spTree>
    <p:extLst>
      <p:ext uri="{BB962C8B-B14F-4D97-AF65-F5344CB8AC3E}">
        <p14:creationId xmlns:p14="http://schemas.microsoft.com/office/powerpoint/2010/main" val="2339282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2CB12-0035-99BE-5D24-FA625881611E}"/>
              </a:ext>
            </a:extLst>
          </p:cNvPr>
          <p:cNvSpPr>
            <a:spLocks noGrp="1"/>
          </p:cNvSpPr>
          <p:nvPr>
            <p:ph type="title" idx="4294967295"/>
          </p:nvPr>
        </p:nvSpPr>
        <p:spPr>
          <a:xfrm>
            <a:off x="3338512" y="1779588"/>
            <a:ext cx="10515600" cy="1325563"/>
          </a:xfrm>
        </p:spPr>
        <p:txBody>
          <a:bodyPr/>
          <a:lstStyle/>
          <a:p>
            <a:r>
              <a:rPr lang="en-US" dirty="0"/>
              <a:t>Which way?</a:t>
            </a:r>
          </a:p>
        </p:txBody>
      </p:sp>
      <p:pic>
        <p:nvPicPr>
          <p:cNvPr id="2" name="Picture 2" descr="Drawing of a silhouette of a person looking at two choices - one door has blue sky and fluffy clouds and the other has flames"/>
          <p:cNvPicPr>
            <a:picLocks noChangeAspect="1"/>
          </p:cNvPicPr>
          <p:nvPr/>
        </p:nvPicPr>
        <p:blipFill rotWithShape="1">
          <a:blip r:embed="rId3" cstate="email">
            <a:extLst>
              <a:ext uri="{28A0092B-C50C-407E-A947-70E740481C1C}">
                <a14:useLocalDpi xmlns:a14="http://schemas.microsoft.com/office/drawing/2010/main" val="0"/>
              </a:ext>
            </a:extLst>
          </a:blip>
          <a:srcRect r="-1"/>
          <a:stretch/>
        </p:blipFill>
        <p:spPr>
          <a:xfrm>
            <a:off x="1114426" y="7"/>
            <a:ext cx="9963149" cy="6857993"/>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CD94-9FE0-65E4-D218-23EDB5A2A2F8}"/>
              </a:ext>
            </a:extLst>
          </p:cNvPr>
          <p:cNvSpPr>
            <a:spLocks noGrp="1"/>
          </p:cNvSpPr>
          <p:nvPr>
            <p:ph type="title" idx="4294967295"/>
          </p:nvPr>
        </p:nvSpPr>
        <p:spPr/>
        <p:txBody>
          <a:bodyPr/>
          <a:lstStyle/>
          <a:p>
            <a:r>
              <a:rPr lang="en-US" dirty="0"/>
              <a:t>Thank you</a:t>
            </a:r>
          </a:p>
        </p:txBody>
      </p:sp>
    </p:spTree>
    <p:extLst>
      <p:ext uri="{BB962C8B-B14F-4D97-AF65-F5344CB8AC3E}">
        <p14:creationId xmlns:p14="http://schemas.microsoft.com/office/powerpoint/2010/main" val="17114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circle with text reading:&#10;&#10;The predominant model of disability in science is the medical model of disability, which describes disability as a deficit of the individual, and allows disabled people to be seen as lesser or less human.&#10;&#10;In contrast, the social model of disability recognises that people are impaired by restrictions within their environment and/or society, and focuses on the physical and cultural changes needed to bring about equality">
            <a:extLst>
              <a:ext uri="{FF2B5EF4-FFF2-40B4-BE49-F238E27FC236}">
                <a16:creationId xmlns:a16="http://schemas.microsoft.com/office/drawing/2014/main" id="{D5CECA5C-0658-D4DE-1EB1-C9F56944A9F0}"/>
              </a:ext>
            </a:extLst>
          </p:cNvPr>
          <p:cNvPicPr>
            <a:picLocks noChangeAspect="1"/>
          </p:cNvPicPr>
          <p:nvPr/>
        </p:nvPicPr>
        <p:blipFill>
          <a:blip r:embed="rId3" cstate="email">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a:off x="375423" y="379141"/>
            <a:ext cx="11567532" cy="6233532"/>
          </a:xfrm>
          <a:prstGeom prst="rect">
            <a:avLst/>
          </a:prstGeom>
        </p:spPr>
      </p:pic>
      <p:sp>
        <p:nvSpPr>
          <p:cNvPr id="6" name="Title 5">
            <a:extLst>
              <a:ext uri="{FF2B5EF4-FFF2-40B4-BE49-F238E27FC236}">
                <a16:creationId xmlns:a16="http://schemas.microsoft.com/office/drawing/2014/main" id="{5F8909A4-D6F3-C328-28E2-A7BD7C68EB7C}"/>
              </a:ext>
            </a:extLst>
          </p:cNvPr>
          <p:cNvSpPr>
            <a:spLocks noGrp="1"/>
          </p:cNvSpPr>
          <p:nvPr>
            <p:ph type="title" idx="4294967295"/>
          </p:nvPr>
        </p:nvSpPr>
        <p:spPr>
          <a:xfrm>
            <a:off x="504010" y="5287110"/>
            <a:ext cx="4039415" cy="1325563"/>
          </a:xfrm>
        </p:spPr>
        <p:txBody>
          <a:bodyPr/>
          <a:lstStyle/>
          <a:p>
            <a:r>
              <a:rPr lang="en-US" dirty="0"/>
              <a:t>Models</a:t>
            </a:r>
            <a:r>
              <a:rPr lang="en-US" baseline="0" dirty="0"/>
              <a:t> of disability</a:t>
            </a:r>
            <a:endParaRPr lang="en-US" dirty="0"/>
          </a:p>
        </p:txBody>
      </p:sp>
    </p:spTree>
    <p:extLst>
      <p:ext uri="{BB962C8B-B14F-4D97-AF65-F5344CB8AC3E}">
        <p14:creationId xmlns:p14="http://schemas.microsoft.com/office/powerpoint/2010/main" val="104423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379B-43E4-BBF6-55C3-AB2027DB71DB}"/>
              </a:ext>
            </a:extLst>
          </p:cNvPr>
          <p:cNvSpPr>
            <a:spLocks noGrp="1"/>
          </p:cNvSpPr>
          <p:nvPr>
            <p:ph type="title"/>
          </p:nvPr>
        </p:nvSpPr>
        <p:spPr>
          <a:xfrm>
            <a:off x="1894182" y="3102497"/>
            <a:ext cx="8678567" cy="653005"/>
          </a:xfrm>
        </p:spPr>
        <p:txBody>
          <a:bodyPr/>
          <a:lstStyle/>
          <a:p>
            <a:r>
              <a:rPr lang="en-US" sz="6600" dirty="0"/>
              <a:t>What is </a:t>
            </a:r>
            <a:r>
              <a:rPr lang="en-US" sz="6600" i="1" dirty="0"/>
              <a:t>not </a:t>
            </a:r>
            <a:r>
              <a:rPr lang="en-US" sz="6600" dirty="0"/>
              <a:t>equitable?</a:t>
            </a:r>
            <a:br>
              <a:rPr lang="en-US" sz="6600" dirty="0"/>
            </a:br>
            <a:endParaRPr lang="en-US" dirty="0"/>
          </a:p>
        </p:txBody>
      </p:sp>
    </p:spTree>
    <p:extLst>
      <p:ext uri="{BB962C8B-B14F-4D97-AF65-F5344CB8AC3E}">
        <p14:creationId xmlns:p14="http://schemas.microsoft.com/office/powerpoint/2010/main" val="93835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3D38268-FAAC-87A8-91CD-5CBC8DBB92ED}"/>
              </a:ext>
            </a:extLst>
          </p:cNvPr>
          <p:cNvSpPr>
            <a:spLocks noGrp="1"/>
          </p:cNvSpPr>
          <p:nvPr>
            <p:ph type="body" sz="quarter" idx="10"/>
          </p:nvPr>
        </p:nvSpPr>
        <p:spPr>
          <a:xfrm>
            <a:off x="437557" y="4574585"/>
            <a:ext cx="4711107" cy="746125"/>
          </a:xfrm>
        </p:spPr>
        <p:txBody>
          <a:bodyPr/>
          <a:lstStyle/>
          <a:p>
            <a:r>
              <a:rPr lang="en-US" sz="4000" dirty="0" err="1"/>
              <a:t>TUC.org.uk</a:t>
            </a:r>
            <a:endParaRPr lang="en-US" dirty="0"/>
          </a:p>
        </p:txBody>
      </p:sp>
      <p:sp>
        <p:nvSpPr>
          <p:cNvPr id="4" name="Title 3">
            <a:extLst>
              <a:ext uri="{FF2B5EF4-FFF2-40B4-BE49-F238E27FC236}">
                <a16:creationId xmlns:a16="http://schemas.microsoft.com/office/drawing/2014/main" id="{DBDEDBB0-3CDF-D7EF-AD31-6F433B88E9B8}"/>
              </a:ext>
            </a:extLst>
          </p:cNvPr>
          <p:cNvSpPr>
            <a:spLocks noGrp="1"/>
          </p:cNvSpPr>
          <p:nvPr>
            <p:ph type="title"/>
          </p:nvPr>
        </p:nvSpPr>
        <p:spPr>
          <a:xfrm>
            <a:off x="437557" y="2078174"/>
            <a:ext cx="4711107" cy="2144681"/>
          </a:xfrm>
        </p:spPr>
        <p:txBody>
          <a:bodyPr anchor="t">
            <a:normAutofit/>
          </a:bodyPr>
          <a:lstStyle/>
          <a:p>
            <a:r>
              <a:rPr lang="en-US" sz="2600" dirty="0"/>
              <a:t>“In 2020 the employment rate for disabled people was 51.8%, compared to 81.6% for non-disabled people.” </a:t>
            </a:r>
            <a:br>
              <a:rPr lang="en-US" sz="2600" dirty="0"/>
            </a:br>
            <a:endParaRPr lang="en-US" sz="2600" dirty="0"/>
          </a:p>
        </p:txBody>
      </p:sp>
    </p:spTree>
    <p:extLst>
      <p:ext uri="{BB962C8B-B14F-4D97-AF65-F5344CB8AC3E}">
        <p14:creationId xmlns:p14="http://schemas.microsoft.com/office/powerpoint/2010/main" val="149987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0A0E6-867E-68AC-2484-7457700A4141}"/>
              </a:ext>
            </a:extLst>
          </p:cNvPr>
          <p:cNvSpPr>
            <a:spLocks noGrp="1"/>
          </p:cNvSpPr>
          <p:nvPr>
            <p:ph type="title"/>
          </p:nvPr>
        </p:nvSpPr>
        <p:spPr/>
        <p:txBody>
          <a:bodyPr/>
          <a:lstStyle/>
          <a:p>
            <a:r>
              <a:rPr lang="en-US" sz="3200" dirty="0"/>
              <a:t>“Disabled people are made to feel grateful for having a job at all”</a:t>
            </a:r>
            <a:br>
              <a:rPr lang="en-US" sz="3200" dirty="0"/>
            </a:br>
            <a:br>
              <a:rPr lang="en-US" sz="3200" dirty="0"/>
            </a:br>
            <a:br>
              <a:rPr lang="en-US" sz="3200" dirty="0"/>
            </a:br>
            <a:r>
              <a:rPr lang="en-US" sz="3200" dirty="0"/>
              <a:t>Frances Ryan, The Guardian, 2018</a:t>
            </a:r>
          </a:p>
        </p:txBody>
      </p:sp>
    </p:spTree>
    <p:extLst>
      <p:ext uri="{BB962C8B-B14F-4D97-AF65-F5344CB8AC3E}">
        <p14:creationId xmlns:p14="http://schemas.microsoft.com/office/powerpoint/2010/main" val="92528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disability activist Stella Young and a quote from her:&#10;&quot;That quote, 'the only disability inline is a bad attitude', the reason that's bullshit is... No amount of smiling at a flight of stairs has ever made it turn into a ramp. No amount of standing in the middle of a bookshelf and radiating a positive attitude is going to turn those books into braille&quot;&#10;">
            <a:extLst>
              <a:ext uri="{FF2B5EF4-FFF2-40B4-BE49-F238E27FC236}">
                <a16:creationId xmlns:a16="http://schemas.microsoft.com/office/drawing/2014/main" id="{9BFDA9CE-6E65-23D1-EC6D-0FB38E16B69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190" y="3422287"/>
            <a:ext cx="12210303" cy="3435713"/>
          </a:xfrm>
          <a:prstGeom prst="rect">
            <a:avLst/>
          </a:prstGeom>
          <a:noFill/>
          <a:extLst>
            <a:ext uri="{909E8E84-426E-40DD-AFC4-6F175D3DCCD1}">
              <a14:hiddenFill xmlns:a14="http://schemas.microsoft.com/office/drawing/2010/main">
                <a:solidFill>
                  <a:srgbClr val="FFFFFF"/>
                </a:solidFill>
              </a14:hiddenFill>
            </a:ext>
          </a:extLst>
        </p:spPr>
      </p:pic>
      <p:sp>
        <p:nvSpPr>
          <p:cNvPr id="1031" name="Title 1">
            <a:extLst>
              <a:ext uri="{FF2B5EF4-FFF2-40B4-BE49-F238E27FC236}">
                <a16:creationId xmlns:a16="http://schemas.microsoft.com/office/drawing/2014/main" id="{369BC6AB-05EC-04F0-638D-8A7913B5F329}"/>
              </a:ext>
            </a:extLst>
          </p:cNvPr>
          <p:cNvSpPr>
            <a:spLocks noGrp="1"/>
          </p:cNvSpPr>
          <p:nvPr>
            <p:ph type="title"/>
          </p:nvPr>
        </p:nvSpPr>
        <p:spPr>
          <a:xfrm>
            <a:off x="546265" y="1818161"/>
            <a:ext cx="9343477" cy="1436382"/>
          </a:xfrm>
        </p:spPr>
        <p:txBody>
          <a:bodyPr anchor="t">
            <a:normAutofit fontScale="90000"/>
          </a:bodyPr>
          <a:lstStyle/>
          <a:p>
            <a:r>
              <a:rPr lang="en-US" sz="3600"/>
              <a:t>“Disability doesn’t make you exceptional, but questioning what you know about it does”</a:t>
            </a:r>
          </a:p>
        </p:txBody>
      </p:sp>
    </p:spTree>
    <p:extLst>
      <p:ext uri="{BB962C8B-B14F-4D97-AF65-F5344CB8AC3E}">
        <p14:creationId xmlns:p14="http://schemas.microsoft.com/office/powerpoint/2010/main" val="115947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01B72-7C45-0C15-CF00-E8BD0A782867}"/>
              </a:ext>
            </a:extLst>
          </p:cNvPr>
          <p:cNvSpPr>
            <a:spLocks noGrp="1"/>
          </p:cNvSpPr>
          <p:nvPr>
            <p:ph type="title"/>
          </p:nvPr>
        </p:nvSpPr>
        <p:spPr>
          <a:xfrm>
            <a:off x="838200" y="365125"/>
            <a:ext cx="10515600" cy="1325563"/>
          </a:xfrm>
        </p:spPr>
        <p:txBody>
          <a:bodyPr anchor="ctr">
            <a:normAutofit/>
          </a:bodyPr>
          <a:lstStyle/>
          <a:p>
            <a:r>
              <a:rPr lang="en-US" dirty="0"/>
              <a:t>How many people are disabled?</a:t>
            </a:r>
          </a:p>
        </p:txBody>
      </p:sp>
      <p:pic>
        <p:nvPicPr>
          <p:cNvPr id="14" name="Picture Placeholder 13" descr="A triangle with black text&#10;&#10;Working population age 16-64&#10;35% have a long term health condition&#10;22% are classed as disabled&#10;9% are classed as disabled, limited a lot">
            <a:extLst>
              <a:ext uri="{FF2B5EF4-FFF2-40B4-BE49-F238E27FC236}">
                <a16:creationId xmlns:a16="http://schemas.microsoft.com/office/drawing/2014/main" id="{D0707A59-9698-138E-ADC4-B92AA8269CE0}"/>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576145" y="1347032"/>
            <a:ext cx="10777655" cy="4163935"/>
          </a:xfrm>
          <a:noFill/>
        </p:spPr>
      </p:pic>
      <p:sp>
        <p:nvSpPr>
          <p:cNvPr id="7" name="Content Placeholder 6" descr="Proportion of the population with a long-term health condition, classed as disabled, including those limited a lot, people aged 16 to 64 years, UK, 2021/2022 &#10;(data from Office for National Statistics). &#10;">
            <a:extLst>
              <a:ext uri="{FF2B5EF4-FFF2-40B4-BE49-F238E27FC236}">
                <a16:creationId xmlns:a16="http://schemas.microsoft.com/office/drawing/2014/main" id="{009FC327-F7D7-A59A-4A4A-EE483585DD75}"/>
              </a:ext>
            </a:extLst>
          </p:cNvPr>
          <p:cNvSpPr>
            <a:spLocks noGrp="1"/>
          </p:cNvSpPr>
          <p:nvPr>
            <p:ph sz="half" idx="2"/>
          </p:nvPr>
        </p:nvSpPr>
        <p:spPr>
          <a:xfrm>
            <a:off x="576145" y="5793156"/>
            <a:ext cx="10970941" cy="4351338"/>
          </a:xfrm>
        </p:spPr>
        <p:txBody>
          <a:bodyPr>
            <a:normAutofit/>
          </a:bodyPr>
          <a:lstStyle/>
          <a:p>
            <a:pPr marL="0" indent="0">
              <a:buNone/>
            </a:pPr>
            <a:r>
              <a:rPr lang="en-US" dirty="0">
                <a:effectLst/>
              </a:rPr>
              <a:t>Proportion of the population with a long-term health condition, classed as disabled, including those limited a lot, people aged 16 to 64 years, UK, 2021/2022 </a:t>
            </a:r>
            <a:r>
              <a:rPr lang="en-US" dirty="0"/>
              <a:t>(Office for National Statistics)</a:t>
            </a:r>
            <a:endParaRPr lang="en-US" dirty="0">
              <a:effectLst/>
            </a:endParaRPr>
          </a:p>
        </p:txBody>
      </p:sp>
    </p:spTree>
    <p:extLst>
      <p:ext uri="{BB962C8B-B14F-4D97-AF65-F5344CB8AC3E}">
        <p14:creationId xmlns:p14="http://schemas.microsoft.com/office/powerpoint/2010/main" val="1990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Infographic showing 4% of staff in academia disclose a condition compared to 16% in the general working population. Figures drawn from HESA, 2018.">
            <a:extLst>
              <a:ext uri="{FF2B5EF4-FFF2-40B4-BE49-F238E27FC236}">
                <a16:creationId xmlns:a16="http://schemas.microsoft.com/office/drawing/2014/main" id="{16E55B02-58C7-0F46-94BD-5F5A00E4A599}"/>
              </a:ext>
            </a:extLst>
          </p:cNvPr>
          <p:cNvPicPr>
            <a:picLocks noGrp="1" noChangeAspect="1"/>
          </p:cNvPicPr>
          <p:nvPr>
            <p:ph idx="1"/>
          </p:nvPr>
        </p:nvPicPr>
        <p:blipFill rotWithShape="1">
          <a:blip r:embed="rId3" cstate="email">
            <a:clrChange>
              <a:clrFrom>
                <a:srgbClr val="FEF0C1"/>
              </a:clrFrom>
              <a:clrTo>
                <a:srgbClr val="FEF0C1">
                  <a:alpha val="0"/>
                </a:srgbClr>
              </a:clrTo>
            </a:clrChange>
            <a:extLst>
              <a:ext uri="{28A0092B-C50C-407E-A947-70E740481C1C}">
                <a14:useLocalDpi xmlns:a14="http://schemas.microsoft.com/office/drawing/2010/main" val="0"/>
              </a:ext>
            </a:extLst>
          </a:blip>
          <a:srcRect/>
          <a:stretch/>
        </p:blipFill>
        <p:spPr>
          <a:xfrm>
            <a:off x="1524000" y="1112935"/>
            <a:ext cx="3744000" cy="3929062"/>
          </a:xfrm>
        </p:spPr>
      </p:pic>
      <p:sp>
        <p:nvSpPr>
          <p:cNvPr id="2" name="Title 1">
            <a:extLst>
              <a:ext uri="{FF2B5EF4-FFF2-40B4-BE49-F238E27FC236}">
                <a16:creationId xmlns:a16="http://schemas.microsoft.com/office/drawing/2014/main" id="{03A992A4-5963-0B4F-B487-D0A28A3A310D}"/>
              </a:ext>
            </a:extLst>
          </p:cNvPr>
          <p:cNvSpPr>
            <a:spLocks noGrp="1"/>
          </p:cNvSpPr>
          <p:nvPr>
            <p:ph type="title"/>
          </p:nvPr>
        </p:nvSpPr>
        <p:spPr/>
        <p:txBody>
          <a:bodyPr/>
          <a:lstStyle/>
          <a:p>
            <a:r>
              <a:rPr lang="en-US" dirty="0"/>
              <a:t>In Higher Education</a:t>
            </a:r>
          </a:p>
        </p:txBody>
      </p:sp>
      <p:pic>
        <p:nvPicPr>
          <p:cNvPr id="1025" name="Picture 1" descr="page1image776192">
            <a:extLst>
              <a:ext uri="{FF2B5EF4-FFF2-40B4-BE49-F238E27FC236}">
                <a16:creationId xmlns:a16="http://schemas.microsoft.com/office/drawing/2014/main" id="{6C7E625E-A57C-47FF-8B94-55B513505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168400" cy="1587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776000">
            <a:extLst>
              <a:ext uri="{FF2B5EF4-FFF2-40B4-BE49-F238E27FC236}">
                <a16:creationId xmlns:a16="http://schemas.microsoft.com/office/drawing/2014/main" id="{2536A7ED-4B12-46D2-B6CA-A002550C6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3843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e Chart showing  proportion of large grants held by academics, drawn from data from a recent report from the Royal Society. 1% disability, 99% no disability.&#10;">
            <a:extLst>
              <a:ext uri="{FF2B5EF4-FFF2-40B4-BE49-F238E27FC236}">
                <a16:creationId xmlns:a16="http://schemas.microsoft.com/office/drawing/2014/main" id="{B0F2AA39-0566-4CC5-028B-34CD52194452}"/>
              </a:ext>
            </a:extLst>
          </p:cNvPr>
          <p:cNvPicPr>
            <a:picLocks noChangeAspect="1"/>
          </p:cNvPicPr>
          <p:nvPr/>
        </p:nvPicPr>
        <p:blipFill>
          <a:blip r:embed="rId6" cstate="email">
            <a:clrChange>
              <a:clrFrom>
                <a:srgbClr val="FEF0C1"/>
              </a:clrFrom>
              <a:clrTo>
                <a:srgbClr val="FEF0C1">
                  <a:alpha val="0"/>
                </a:srgbClr>
              </a:clrTo>
            </a:clrChange>
            <a:extLst>
              <a:ext uri="{28A0092B-C50C-407E-A947-70E740481C1C}">
                <a14:useLocalDpi xmlns:a14="http://schemas.microsoft.com/office/drawing/2010/main" val="0"/>
              </a:ext>
            </a:extLst>
          </a:blip>
          <a:stretch>
            <a:fillRect/>
          </a:stretch>
        </p:blipFill>
        <p:spPr>
          <a:xfrm>
            <a:off x="4947020" y="348010"/>
            <a:ext cx="8430321" cy="4742055"/>
          </a:xfrm>
          <a:prstGeom prst="rect">
            <a:avLst/>
          </a:prstGeom>
          <a:noFill/>
        </p:spPr>
      </p:pic>
      <p:sp>
        <p:nvSpPr>
          <p:cNvPr id="5" name="Title 4">
            <a:extLst>
              <a:ext uri="{FF2B5EF4-FFF2-40B4-BE49-F238E27FC236}">
                <a16:creationId xmlns:a16="http://schemas.microsoft.com/office/drawing/2014/main" id="{6C69CAB4-F288-77AF-F281-7294DF280D67}"/>
              </a:ext>
            </a:extLst>
          </p:cNvPr>
          <p:cNvSpPr txBox="1">
            <a:spLocks/>
          </p:cNvSpPr>
          <p:nvPr/>
        </p:nvSpPr>
        <p:spPr>
          <a:xfrm>
            <a:off x="329467" y="5107180"/>
            <a:ext cx="11737880" cy="21446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2400" dirty="0"/>
              <a:t>“Only 25% of disabled researchers apply for funding across all disciplines, with the average success rate and award amount consistently lower for disabled researchers than non-disabled researchers” </a:t>
            </a:r>
          </a:p>
          <a:p>
            <a:r>
              <a:rPr lang="en-US" sz="2400" dirty="0" err="1"/>
              <a:t>TigerInSTEMM.org</a:t>
            </a:r>
            <a:br>
              <a:rPr lang="en-US" sz="2400" dirty="0"/>
            </a:br>
            <a:br>
              <a:rPr lang="en-US" sz="2400" dirty="0"/>
            </a:br>
            <a:endParaRPr lang="en-US" sz="2400" dirty="0"/>
          </a:p>
        </p:txBody>
      </p:sp>
    </p:spTree>
    <p:extLst>
      <p:ext uri="{BB962C8B-B14F-4D97-AF65-F5344CB8AC3E}">
        <p14:creationId xmlns:p14="http://schemas.microsoft.com/office/powerpoint/2010/main" val="37323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8758BF59-B432-3E4A-92D1-CC3F5659D330}"/>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30C81ACC-F67D-D94C-8F0A-5BDEF2BABB20}"/>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4EA54E12-4D21-F64E-97BA-B4DE458D99DF}"/>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85157E5E-1D43-E34B-B338-117017C34C79}"/>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6E725806-65B3-7441-94AA-EB70C031BC17}"/>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 PPT Template" id="{7924DF88-02C3-D14F-9541-6A79D64AE305}" vid="{D1E0CBE2-C4C9-9A4D-9FB0-2C5A2D03391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861079C6F1B740BB92775632ABFCAB" ma:contentTypeVersion="5" ma:contentTypeDescription="Create a new document." ma:contentTypeScope="" ma:versionID="73d8542ae4e7900471ea6b9b901e0e8a">
  <xsd:schema xmlns:xsd="http://www.w3.org/2001/XMLSchema" xmlns:xs="http://www.w3.org/2001/XMLSchema" xmlns:p="http://schemas.microsoft.com/office/2006/metadata/properties" xmlns:ns2="260b262e-e1ab-437d-8bbb-0625501d6190" xmlns:ns3="4ed3a250-1bc9-4f75-a327-ba4fad4b1b15" targetNamespace="http://schemas.microsoft.com/office/2006/metadata/properties" ma:root="true" ma:fieldsID="20535423ec19672bef4da987fae5a440" ns2:_="" ns3:_="">
    <xsd:import namespace="260b262e-e1ab-437d-8bbb-0625501d6190"/>
    <xsd:import namespace="4ed3a250-1bc9-4f75-a327-ba4fad4b1b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b262e-e1ab-437d-8bbb-0625501d6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d3a250-1bc9-4f75-a327-ba4fad4b1b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0B647-1DE7-47A0-A878-C158C7D8610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CBBEC97-6B52-41B7-B67E-D801F64D2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0b262e-e1ab-437d-8bbb-0625501d6190"/>
    <ds:schemaRef ds:uri="4ed3a250-1bc9-4f75-a327-ba4fad4b1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6126</TotalTime>
  <Words>1923</Words>
  <Application>Microsoft Office PowerPoint</Application>
  <PresentationFormat>Widescreen</PresentationFormat>
  <Paragraphs>120</Paragraphs>
  <Slides>29</Slides>
  <Notes>26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29</vt:i4>
      </vt:variant>
    </vt:vector>
  </HeadingPairs>
  <TitlesOfParts>
    <vt:vector size="44" baseType="lpstr">
      <vt:lpstr>Segoe UI</vt:lpstr>
      <vt:lpstr>Overpass Medium</vt:lpstr>
      <vt:lpstr>Overpass SemiBold</vt:lpstr>
      <vt:lpstr>Open Sans</vt:lpstr>
      <vt:lpstr>Euphemia UCAS</vt:lpstr>
      <vt:lpstr>Calibri</vt:lpstr>
      <vt:lpstr>Overpass</vt:lpstr>
      <vt:lpstr>Arial</vt:lpstr>
      <vt:lpstr>Inter</vt:lpstr>
      <vt:lpstr>Purple Set </vt:lpstr>
      <vt:lpstr>Blue Set </vt:lpstr>
      <vt:lpstr>Green Set </vt:lpstr>
      <vt:lpstr>Pink Set </vt:lpstr>
      <vt:lpstr>Orange Set</vt:lpstr>
      <vt:lpstr>Red Set</vt:lpstr>
      <vt:lpstr>Ableism in Academia</vt:lpstr>
      <vt:lpstr>What is equity?</vt:lpstr>
      <vt:lpstr>Models of disability</vt:lpstr>
      <vt:lpstr>What is not equitable? </vt:lpstr>
      <vt:lpstr>“In 2020 the employment rate for disabled people was 51.8%, compared to 81.6% for non-disabled people.”  </vt:lpstr>
      <vt:lpstr>“Disabled people are made to feel grateful for having a job at all”   Frances Ryan, The Guardian, 2018</vt:lpstr>
      <vt:lpstr>“Disability doesn’t make you exceptional, but questioning what you know about it does”</vt:lpstr>
      <vt:lpstr>How many people are disabled?</vt:lpstr>
      <vt:lpstr>In Higher Education</vt:lpstr>
      <vt:lpstr>Pay gaps</vt:lpstr>
      <vt:lpstr>“The STEMM workforce is less diverse than the wider workforce”   (Report July 2021 All-Party Parliamentary Group on Diversity and Inclusion in STEMM | British Science Association) </vt:lpstr>
      <vt:lpstr>Disciplinary differences</vt:lpstr>
      <vt:lpstr>Inaccessible Cultures</vt:lpstr>
      <vt:lpstr>The ideal academic</vt:lpstr>
      <vt:lpstr>Probability of equity in research</vt:lpstr>
      <vt:lpstr>So what can we do? </vt:lpstr>
      <vt:lpstr>Make disability ordinary</vt:lpstr>
      <vt:lpstr>Use inclusive research approaches</vt:lpstr>
      <vt:lpstr>Build networks and communities </vt:lpstr>
      <vt:lpstr>National Association of Disabled Staff Networks (NADSN)</vt:lpstr>
      <vt:lpstr>WISC</vt:lpstr>
      <vt:lpstr>Research Publications</vt:lpstr>
      <vt:lpstr>Research Publications Continued</vt:lpstr>
      <vt:lpstr>Comment Pieces on Family Life for  Nature Reviews Chemistry</vt:lpstr>
      <vt:lpstr>Women In Supramolecular Chemistry: Collectively crafting the rhythms of our work and lives in STEM  (2022) Bristol: Policy Press.  Available Open Access from: https://policy.bristoluniversitypress.co.uk/women-in-supramolecular-chemistry </vt:lpstr>
      <vt:lpstr>Inside a lab</vt:lpstr>
      <vt:lpstr>Carrying a load</vt:lpstr>
      <vt:lpstr>Which 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Collectively crafting the rhythms of our work and lives in STEM</dc:title>
  <dc:creator>Jennifer Leigh</dc:creator>
  <cp:lastModifiedBy>Valerie.Arnott</cp:lastModifiedBy>
  <cp:revision>15</cp:revision>
  <dcterms:created xsi:type="dcterms:W3CDTF">2023-04-20T10:34:10Z</dcterms:created>
  <dcterms:modified xsi:type="dcterms:W3CDTF">2023-09-14T10:32:25Z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0x01010012861079C6F1B740BB92775632ABFCAB</vt:lpwstr>
  </property>
</Properties>
</file>