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58" r:id="rId7"/>
    <p:sldId id="259" r:id="rId8"/>
    <p:sldId id="257" r:id="rId9"/>
    <p:sldId id="260"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27F"/>
    <a:srgbClr val="1D553F"/>
    <a:srgbClr val="306350"/>
    <a:srgbClr val="789761"/>
    <a:srgbClr val="9BB482"/>
    <a:srgbClr val="B9D943"/>
    <a:srgbClr val="8BA9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70D24-8958-40B3-AF59-B6FA542C978A}" v="479" dt="2023-08-18T15:47:36.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6" autoAdjust="0"/>
    <p:restoredTop sz="94660"/>
  </p:normalViewPr>
  <p:slideViewPr>
    <p:cSldViewPr snapToGrid="0">
      <p:cViewPr varScale="1">
        <p:scale>
          <a:sx n="90" d="100"/>
          <a:sy n="90" d="100"/>
        </p:scale>
        <p:origin x="114"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C8C0-C5CD-4EE2-96CA-11F7788643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C14614-3D0B-01ED-AA5A-FD49A35A41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1F8E14-F228-885A-04F8-EF43D48565FF}"/>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5" name="Footer Placeholder 4">
            <a:extLst>
              <a:ext uri="{FF2B5EF4-FFF2-40B4-BE49-F238E27FC236}">
                <a16:creationId xmlns:a16="http://schemas.microsoft.com/office/drawing/2014/main" id="{EB351FB4-6716-15DC-7F16-CA9EC96F3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5BF8BD-DB7A-3C2E-2EB8-27887448F761}"/>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333428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F43B-2FC0-F520-7B6E-77A3A601FA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B269CD-87A3-7212-62C9-598780CB8B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ECE46-ED12-2A5E-E5CA-1CF486B64062}"/>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5" name="Footer Placeholder 4">
            <a:extLst>
              <a:ext uri="{FF2B5EF4-FFF2-40B4-BE49-F238E27FC236}">
                <a16:creationId xmlns:a16="http://schemas.microsoft.com/office/drawing/2014/main" id="{253C7A84-CB70-CF51-E779-5F65BBB246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FC8133-97EB-4960-325C-2539C4A85F81}"/>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376706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E3E29-82EE-3FB4-06AD-AEB082592C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BB1FCB-9505-5D4B-16C7-FA7E12251C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374A35-CCD7-4BB4-356F-5B8344D219C3}"/>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5" name="Footer Placeholder 4">
            <a:extLst>
              <a:ext uri="{FF2B5EF4-FFF2-40B4-BE49-F238E27FC236}">
                <a16:creationId xmlns:a16="http://schemas.microsoft.com/office/drawing/2014/main" id="{4E4AF9CD-CC0D-92CB-8D05-42C04709E8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3A730F-59B0-7CDB-A6AE-BD27D39D93E9}"/>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2118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B554-7C0B-9480-25CC-242455BCDB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23CE5B-D7DB-ED63-432E-7AB5FB3ED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D88841-1C22-45D1-307B-A6AA50930F1C}"/>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5" name="Footer Placeholder 4">
            <a:extLst>
              <a:ext uri="{FF2B5EF4-FFF2-40B4-BE49-F238E27FC236}">
                <a16:creationId xmlns:a16="http://schemas.microsoft.com/office/drawing/2014/main" id="{E77788DC-C934-B1A6-34A2-482785E89B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9762BF-297F-0A25-1FBB-D36820FC52E6}"/>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310719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D7A6-9C6D-7677-AA66-6CF849B9CC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8264CA-7D38-DACA-D707-3B5CC1124A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CDD86-C4DE-0248-48D3-B38B5270CA32}"/>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5" name="Footer Placeholder 4">
            <a:extLst>
              <a:ext uri="{FF2B5EF4-FFF2-40B4-BE49-F238E27FC236}">
                <a16:creationId xmlns:a16="http://schemas.microsoft.com/office/drawing/2014/main" id="{BB26FBEA-7969-35BF-FC8F-02ADEC557E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83992-A7E8-5A37-2C01-0A40C401DEA6}"/>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285391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E460-7534-F255-F4BD-F54290F51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74D4FA-AF60-0CDB-89CB-44EFEC63AC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41C410-D6AE-FF22-E242-A2798A75FB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59AA33-87E1-CF65-0D18-57D1C9574675}"/>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6" name="Footer Placeholder 5">
            <a:extLst>
              <a:ext uri="{FF2B5EF4-FFF2-40B4-BE49-F238E27FC236}">
                <a16:creationId xmlns:a16="http://schemas.microsoft.com/office/drawing/2014/main" id="{AF11D212-9C2C-0D66-6DE0-316A3E00C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44C1DB-278C-FF33-F433-E99DB6652237}"/>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246700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6C5C-CCEA-CB45-CB35-0BC71EFE19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484BC9-EF98-4961-C916-B0284DAF4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22EC4-4836-13FB-B57F-91CE030379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E7F73B-7764-83C2-A36B-294B3D0FB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8AE60-37B8-024B-73F0-3BC0DAE528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137606-ACC6-A6FB-E742-33DAAE3C51FB}"/>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8" name="Footer Placeholder 7">
            <a:extLst>
              <a:ext uri="{FF2B5EF4-FFF2-40B4-BE49-F238E27FC236}">
                <a16:creationId xmlns:a16="http://schemas.microsoft.com/office/drawing/2014/main" id="{955E0652-4191-8CD5-8F13-D70309FD58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87C226-6BAA-57F1-243C-F0C1E4FA0FBD}"/>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18949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1966-FD3F-0344-0FDB-F6C3E28BBA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42E693-04B1-584B-FA90-0E5457DD5DD0}"/>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4" name="Footer Placeholder 3">
            <a:extLst>
              <a:ext uri="{FF2B5EF4-FFF2-40B4-BE49-F238E27FC236}">
                <a16:creationId xmlns:a16="http://schemas.microsoft.com/office/drawing/2014/main" id="{6C48F777-B89D-E0DF-AEC0-1FCDDB8303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D074FD-203B-4F51-5684-D51D765B05FC}"/>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277975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3E0B79-9B5F-80E5-0E2E-3AD9E7551949}"/>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3" name="Footer Placeholder 2">
            <a:extLst>
              <a:ext uri="{FF2B5EF4-FFF2-40B4-BE49-F238E27FC236}">
                <a16:creationId xmlns:a16="http://schemas.microsoft.com/office/drawing/2014/main" id="{54AA90D6-4832-4A89-C6C4-6628368F4E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BFD9CD-6003-0C0F-7D37-4777E0B3736D}"/>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342408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DB69-721B-07F5-E5FE-AC6A27C9B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1D96A0-A813-B569-EA5D-2E027B301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6EBA9E-1A1D-69A4-DBA7-B28077F31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E83C3-A168-B55D-520A-57046C23FC59}"/>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6" name="Footer Placeholder 5">
            <a:extLst>
              <a:ext uri="{FF2B5EF4-FFF2-40B4-BE49-F238E27FC236}">
                <a16:creationId xmlns:a16="http://schemas.microsoft.com/office/drawing/2014/main" id="{9E5E0091-5438-ADA1-E89F-BED66057DE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AFD91F-1AC9-D62D-DF86-397EFC3ADDE5}"/>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178140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D414-3B36-3756-AAFE-0EB3C73FA8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ECDCBD-39EB-9CD3-A911-7495B93FC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D845B7-088F-2863-3F40-6EBF9D038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6137DA-E93C-BAF2-BF1E-3253A7A2464D}"/>
              </a:ext>
            </a:extLst>
          </p:cNvPr>
          <p:cNvSpPr>
            <a:spLocks noGrp="1"/>
          </p:cNvSpPr>
          <p:nvPr>
            <p:ph type="dt" sz="half" idx="10"/>
          </p:nvPr>
        </p:nvSpPr>
        <p:spPr/>
        <p:txBody>
          <a:bodyPr/>
          <a:lstStyle/>
          <a:p>
            <a:fld id="{2F6DEAAD-CAB9-445E-B68F-1EEB506658B9}" type="datetimeFigureOut">
              <a:rPr lang="en-GB" smtClean="0"/>
              <a:t>14/09/2023</a:t>
            </a:fld>
            <a:endParaRPr lang="en-GB"/>
          </a:p>
        </p:txBody>
      </p:sp>
      <p:sp>
        <p:nvSpPr>
          <p:cNvPr id="6" name="Footer Placeholder 5">
            <a:extLst>
              <a:ext uri="{FF2B5EF4-FFF2-40B4-BE49-F238E27FC236}">
                <a16:creationId xmlns:a16="http://schemas.microsoft.com/office/drawing/2014/main" id="{57284CA5-9802-4895-5FD8-05F1BCDE82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888385-3285-93D1-DD82-A33C3008BC3A}"/>
              </a:ext>
            </a:extLst>
          </p:cNvPr>
          <p:cNvSpPr>
            <a:spLocks noGrp="1"/>
          </p:cNvSpPr>
          <p:nvPr>
            <p:ph type="sldNum" sz="quarter" idx="12"/>
          </p:nvPr>
        </p:nvSpPr>
        <p:spPr/>
        <p:txBody>
          <a:bodyPr/>
          <a:lstStyle/>
          <a:p>
            <a:fld id="{E9065B2F-30F7-4613-8DF7-6E81DBF8C833}" type="slidenum">
              <a:rPr lang="en-GB" smtClean="0"/>
              <a:t>‹#›</a:t>
            </a:fld>
            <a:endParaRPr lang="en-GB"/>
          </a:p>
        </p:txBody>
      </p:sp>
    </p:spTree>
    <p:extLst>
      <p:ext uri="{BB962C8B-B14F-4D97-AF65-F5344CB8AC3E}">
        <p14:creationId xmlns:p14="http://schemas.microsoft.com/office/powerpoint/2010/main" val="144721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2D5BDF-E6C5-39D0-284F-5CEDC14CF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C5AB3E-423C-B5F7-46A7-F53B94885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C72555-B5DC-0F7A-3518-4AAC5B781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DEAAD-CAB9-445E-B68F-1EEB506658B9}" type="datetimeFigureOut">
              <a:rPr lang="en-GB" smtClean="0"/>
              <a:t>14/09/2023</a:t>
            </a:fld>
            <a:endParaRPr lang="en-GB"/>
          </a:p>
        </p:txBody>
      </p:sp>
      <p:sp>
        <p:nvSpPr>
          <p:cNvPr id="5" name="Footer Placeholder 4">
            <a:extLst>
              <a:ext uri="{FF2B5EF4-FFF2-40B4-BE49-F238E27FC236}">
                <a16:creationId xmlns:a16="http://schemas.microsoft.com/office/drawing/2014/main" id="{DBBB3AEA-7B8A-2DB1-5FC5-F1815052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6DB73C-2653-2799-8933-1F676E98D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65B2F-30F7-4613-8DF7-6E81DBF8C833}" type="slidenum">
              <a:rPr lang="en-GB" smtClean="0"/>
              <a:t>‹#›</a:t>
            </a:fld>
            <a:endParaRPr lang="en-GB"/>
          </a:p>
        </p:txBody>
      </p:sp>
    </p:spTree>
    <p:extLst>
      <p:ext uri="{BB962C8B-B14F-4D97-AF65-F5344CB8AC3E}">
        <p14:creationId xmlns:p14="http://schemas.microsoft.com/office/powerpoint/2010/main" val="295790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74909-6EAC-CDE1-C351-40F488B6896F}"/>
              </a:ext>
            </a:extLst>
          </p:cNvPr>
          <p:cNvSpPr>
            <a:spLocks noGrp="1"/>
          </p:cNvSpPr>
          <p:nvPr>
            <p:ph type="ctrTitle"/>
          </p:nvPr>
        </p:nvSpPr>
        <p:spPr/>
        <p:txBody>
          <a:bodyPr>
            <a:normAutofit/>
          </a:bodyPr>
          <a:lstStyle/>
          <a:p>
            <a:r>
              <a:rPr lang="en-GB" sz="8800" b="1" dirty="0">
                <a:solidFill>
                  <a:srgbClr val="C6D27F"/>
                </a:solidFill>
              </a:rPr>
              <a:t>Access as Care</a:t>
            </a:r>
          </a:p>
        </p:txBody>
      </p:sp>
      <p:sp>
        <p:nvSpPr>
          <p:cNvPr id="3" name="Subtitle 2">
            <a:extLst>
              <a:ext uri="{FF2B5EF4-FFF2-40B4-BE49-F238E27FC236}">
                <a16:creationId xmlns:a16="http://schemas.microsoft.com/office/drawing/2014/main" id="{8AE61B01-1BA1-A760-8518-3093CBA4A3C7}"/>
              </a:ext>
            </a:extLst>
          </p:cNvPr>
          <p:cNvSpPr>
            <a:spLocks noGrp="1"/>
          </p:cNvSpPr>
          <p:nvPr>
            <p:ph type="subTitle" idx="1"/>
          </p:nvPr>
        </p:nvSpPr>
        <p:spPr/>
        <p:txBody>
          <a:bodyPr>
            <a:normAutofit/>
          </a:bodyPr>
          <a:lstStyle/>
          <a:p>
            <a:r>
              <a:rPr lang="en-GB" sz="2800" b="1" dirty="0">
                <a:solidFill>
                  <a:srgbClr val="C6D27F"/>
                </a:solidFill>
                <a:latin typeface="+mj-lt"/>
              </a:rPr>
              <a:t>Dr Emma Sheppard</a:t>
            </a:r>
          </a:p>
          <a:p>
            <a:r>
              <a:rPr lang="en-GB" sz="2800" b="1" dirty="0">
                <a:solidFill>
                  <a:srgbClr val="C6D27F"/>
                </a:solidFill>
                <a:latin typeface="+mj-lt"/>
              </a:rPr>
              <a:t>Aberystwyth University</a:t>
            </a:r>
          </a:p>
        </p:txBody>
      </p:sp>
    </p:spTree>
    <p:extLst>
      <p:ext uri="{BB962C8B-B14F-4D97-AF65-F5344CB8AC3E}">
        <p14:creationId xmlns:p14="http://schemas.microsoft.com/office/powerpoint/2010/main" val="112996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0B41-27CB-4EA9-1143-EEA7E1B38B84}"/>
              </a:ext>
            </a:extLst>
          </p:cNvPr>
          <p:cNvSpPr>
            <a:spLocks noGrp="1"/>
          </p:cNvSpPr>
          <p:nvPr>
            <p:ph type="title"/>
          </p:nvPr>
        </p:nvSpPr>
        <p:spPr>
          <a:xfrm>
            <a:off x="838200" y="365125"/>
            <a:ext cx="10515600" cy="1325563"/>
          </a:xfrm>
        </p:spPr>
        <p:txBody>
          <a:bodyPr>
            <a:normAutofit/>
          </a:bodyPr>
          <a:lstStyle/>
          <a:p>
            <a:pPr algn="ctr"/>
            <a:r>
              <a:rPr lang="en-GB" sz="5400" dirty="0">
                <a:solidFill>
                  <a:srgbClr val="C6D27F"/>
                </a:solidFill>
              </a:rPr>
              <a:t>Starting Point(s)</a:t>
            </a:r>
          </a:p>
        </p:txBody>
      </p:sp>
      <p:sp>
        <p:nvSpPr>
          <p:cNvPr id="3" name="Content Placeholder 2">
            <a:extLst>
              <a:ext uri="{FF2B5EF4-FFF2-40B4-BE49-F238E27FC236}">
                <a16:creationId xmlns:a16="http://schemas.microsoft.com/office/drawing/2014/main" id="{DD6830EF-1EA3-AD6B-94FA-8DA6F4F4A7AB}"/>
              </a:ext>
            </a:extLst>
          </p:cNvPr>
          <p:cNvSpPr>
            <a:spLocks noGrp="1"/>
          </p:cNvSpPr>
          <p:nvPr>
            <p:ph idx="1"/>
          </p:nvPr>
        </p:nvSpPr>
        <p:spPr>
          <a:xfrm>
            <a:off x="838200" y="1825625"/>
            <a:ext cx="10515600" cy="4351338"/>
          </a:xfrm>
        </p:spPr>
        <p:txBody>
          <a:bodyPr vert="horz" lIns="91440" tIns="45720" rIns="91440" bIns="45720" rtlCol="0" anchor="t">
            <a:normAutofit fontScale="92500" lnSpcReduction="10000"/>
          </a:bodyPr>
          <a:lstStyle/>
          <a:p>
            <a:r>
              <a:rPr lang="en-GB" dirty="0">
                <a:solidFill>
                  <a:srgbClr val="C6D27F"/>
                </a:solidFill>
              </a:rPr>
              <a:t>Disability justice – and universal design – as an approach alongside/within radical kindness in academia</a:t>
            </a:r>
          </a:p>
          <a:p>
            <a:r>
              <a:rPr lang="en-GB" dirty="0">
                <a:solidFill>
                  <a:srgbClr val="C6D27F"/>
                </a:solidFill>
              </a:rPr>
              <a:t>What does it mean to apply these ideas to access in research?</a:t>
            </a:r>
          </a:p>
          <a:p>
            <a:r>
              <a:rPr lang="en-GB" dirty="0">
                <a:solidFill>
                  <a:srgbClr val="C6D27F"/>
                </a:solidFill>
              </a:rPr>
              <a:t>Building from</a:t>
            </a:r>
          </a:p>
          <a:p>
            <a:pPr lvl="1"/>
            <a:r>
              <a:rPr lang="en-GB" dirty="0">
                <a:solidFill>
                  <a:srgbClr val="C6D27F"/>
                </a:solidFill>
              </a:rPr>
              <a:t>Fritsch’s statement that: it is an </a:t>
            </a:r>
            <a:r>
              <a:rPr lang="en-US" dirty="0">
                <a:solidFill>
                  <a:srgbClr val="C6D27F"/>
                </a:solidFill>
              </a:rPr>
              <a:t>"ableist failure of imagination exposes how it is the case that disabled people are increasingly included and integrated into western neoliberal economies and social life and, yet, disability simultaneously remains a deeply and profoundly undesirable category of being" (2015, p44)</a:t>
            </a:r>
          </a:p>
          <a:p>
            <a:pPr lvl="1"/>
            <a:r>
              <a:rPr lang="en-US" dirty="0">
                <a:solidFill>
                  <a:srgbClr val="C6D27F"/>
                </a:solidFill>
              </a:rPr>
              <a:t>Academic kindness as "incorporating self-care and responsibility as well as care for others" (Thaler and </a:t>
            </a:r>
            <a:r>
              <a:rPr lang="en-US" dirty="0" err="1">
                <a:solidFill>
                  <a:srgbClr val="C6D27F"/>
                </a:solidFill>
              </a:rPr>
              <a:t>Jauk-Ajamie</a:t>
            </a:r>
            <a:r>
              <a:rPr lang="en-US" dirty="0">
                <a:solidFill>
                  <a:srgbClr val="C6D27F"/>
                </a:solidFill>
              </a:rPr>
              <a:t> 2022, p5)</a:t>
            </a:r>
          </a:p>
          <a:p>
            <a:pPr lvl="1"/>
            <a:r>
              <a:rPr lang="en-US" dirty="0">
                <a:solidFill>
                  <a:srgbClr val="C6D27F"/>
                </a:solidFill>
              </a:rPr>
              <a:t>"In what ways might we construct terms and paradigms of “kindness” which both [</a:t>
            </a:r>
            <a:r>
              <a:rPr lang="en-US" dirty="0" err="1">
                <a:solidFill>
                  <a:srgbClr val="C6D27F"/>
                </a:solidFill>
              </a:rPr>
              <a:t>recognises</a:t>
            </a:r>
            <a:r>
              <a:rPr lang="en-US" dirty="0">
                <a:solidFill>
                  <a:srgbClr val="C6D27F"/>
                </a:solidFill>
              </a:rPr>
              <a:t>] structural inequality but also [operates] with an awareness of academics as being the structure in question?" (Burton 2021 p29)</a:t>
            </a:r>
          </a:p>
          <a:p>
            <a:pPr lvl="1"/>
            <a:endParaRPr lang="en-GB" dirty="0">
              <a:solidFill>
                <a:srgbClr val="C6D27F"/>
              </a:solidFill>
            </a:endParaRPr>
          </a:p>
        </p:txBody>
      </p:sp>
    </p:spTree>
    <p:extLst>
      <p:ext uri="{BB962C8B-B14F-4D97-AF65-F5344CB8AC3E}">
        <p14:creationId xmlns:p14="http://schemas.microsoft.com/office/powerpoint/2010/main" val="63269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51DE-08BD-BEC1-2AC3-6942B9C46E38}"/>
              </a:ext>
            </a:extLst>
          </p:cNvPr>
          <p:cNvSpPr>
            <a:spLocks noGrp="1"/>
          </p:cNvSpPr>
          <p:nvPr>
            <p:ph type="title"/>
          </p:nvPr>
        </p:nvSpPr>
        <p:spPr/>
        <p:txBody>
          <a:bodyPr>
            <a:normAutofit/>
          </a:bodyPr>
          <a:lstStyle/>
          <a:p>
            <a:r>
              <a:rPr lang="en-GB" sz="5400" dirty="0">
                <a:solidFill>
                  <a:srgbClr val="C6D27F"/>
                </a:solidFill>
              </a:rPr>
              <a:t>Academic (un)kindness</a:t>
            </a:r>
          </a:p>
        </p:txBody>
      </p:sp>
      <p:sp>
        <p:nvSpPr>
          <p:cNvPr id="3" name="Content Placeholder 2">
            <a:extLst>
              <a:ext uri="{FF2B5EF4-FFF2-40B4-BE49-F238E27FC236}">
                <a16:creationId xmlns:a16="http://schemas.microsoft.com/office/drawing/2014/main" id="{AB863BF6-2345-E64F-0F07-E6FA2EEE9B15}"/>
              </a:ext>
            </a:extLst>
          </p:cNvPr>
          <p:cNvSpPr>
            <a:spLocks noGrp="1"/>
          </p:cNvSpPr>
          <p:nvPr>
            <p:ph idx="1"/>
          </p:nvPr>
        </p:nvSpPr>
        <p:spPr/>
        <p:txBody>
          <a:bodyPr vert="horz" lIns="91440" tIns="45720" rIns="91440" bIns="45720" rtlCol="0" anchor="t">
            <a:normAutofit fontScale="92500" lnSpcReduction="10000"/>
          </a:bodyPr>
          <a:lstStyle/>
          <a:p>
            <a:r>
              <a:rPr lang="en-US" dirty="0">
                <a:solidFill>
                  <a:srgbClr val="C6D27F"/>
                </a:solidFill>
                <a:ea typeface="Calibri"/>
                <a:cs typeface="Calibri"/>
              </a:rPr>
              <a:t>Cruel optimism of kindness – papering over inequalities with veneer of politeness</a:t>
            </a:r>
          </a:p>
          <a:p>
            <a:r>
              <a:rPr lang="en-US" dirty="0">
                <a:solidFill>
                  <a:srgbClr val="C6D27F"/>
                </a:solidFill>
              </a:rPr>
              <a:t>kindness so often combined with </a:t>
            </a:r>
            <a:r>
              <a:rPr lang="en-US" i="1" dirty="0">
                <a:solidFill>
                  <a:srgbClr val="C6D27F"/>
                </a:solidFill>
              </a:rPr>
              <a:t>pity</a:t>
            </a:r>
            <a:r>
              <a:rPr lang="en-US" dirty="0">
                <a:solidFill>
                  <a:srgbClr val="C6D27F"/>
                </a:solidFill>
              </a:rPr>
              <a:t>, with the removal of agency</a:t>
            </a:r>
            <a:endParaRPr lang="en-US" dirty="0">
              <a:solidFill>
                <a:srgbClr val="C6D27F"/>
              </a:solidFill>
              <a:ea typeface="Calibri"/>
              <a:cs typeface="Calibri"/>
            </a:endParaRPr>
          </a:p>
          <a:p>
            <a:pPr lvl="1"/>
            <a:r>
              <a:rPr lang="en-US" dirty="0">
                <a:solidFill>
                  <a:srgbClr val="C6D27F"/>
                </a:solidFill>
                <a:ea typeface="Calibri"/>
                <a:cs typeface="Calibri"/>
              </a:rPr>
              <a:t>"Contemporary definitions of kindness ... tend to focus on the recipient in need by relating kindness to the domain of caregiving, implying a passivity on the side of the recipient. For this reason, when the word kindness is used in the context of disability it often acquires troubling connotations." (García-Martín 2021 p149) </a:t>
            </a:r>
          </a:p>
          <a:p>
            <a:r>
              <a:rPr lang="en-US" dirty="0">
                <a:solidFill>
                  <a:srgbClr val="C6D27F"/>
                </a:solidFill>
              </a:rPr>
              <a:t>toxic individualism of neoliberalism - tied to </a:t>
            </a:r>
            <a:r>
              <a:rPr lang="en-US" dirty="0" err="1">
                <a:solidFill>
                  <a:srgbClr val="C6D27F"/>
                </a:solidFill>
              </a:rPr>
              <a:t>metricisation</a:t>
            </a:r>
            <a:r>
              <a:rPr lang="en-US" dirty="0">
                <a:solidFill>
                  <a:srgbClr val="C6D27F"/>
                </a:solidFill>
              </a:rPr>
              <a:t> and bureaucracy;</a:t>
            </a:r>
            <a:endParaRPr lang="en-GB" dirty="0">
              <a:solidFill>
                <a:srgbClr val="C6D27F"/>
              </a:solidFill>
              <a:ea typeface="Calibri" panose="020F0502020204030204"/>
              <a:cs typeface="Calibri" panose="020F0502020204030204"/>
            </a:endParaRPr>
          </a:p>
          <a:p>
            <a:pPr lvl="1"/>
            <a:r>
              <a:rPr lang="en-US" dirty="0">
                <a:solidFill>
                  <a:srgbClr val="C6D27F"/>
                </a:solidFill>
              </a:rPr>
              <a:t>"the neoliberal institution itself continues to tell its inhabitants that the problems they face are a result of each individual’s lack of 'resilience' and 'grit'" (Burton 2021 p23)</a:t>
            </a:r>
            <a:endParaRPr lang="en-GB" dirty="0">
              <a:solidFill>
                <a:srgbClr val="C6D27F"/>
              </a:solidFill>
              <a:ea typeface="Calibri"/>
              <a:cs typeface="Calibri"/>
            </a:endParaRPr>
          </a:p>
        </p:txBody>
      </p:sp>
    </p:spTree>
    <p:extLst>
      <p:ext uri="{BB962C8B-B14F-4D97-AF65-F5344CB8AC3E}">
        <p14:creationId xmlns:p14="http://schemas.microsoft.com/office/powerpoint/2010/main" val="272246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7479-E6F9-3CC3-4C37-14E918A790B2}"/>
              </a:ext>
            </a:extLst>
          </p:cNvPr>
          <p:cNvSpPr>
            <a:spLocks noGrp="1"/>
          </p:cNvSpPr>
          <p:nvPr>
            <p:ph type="title"/>
          </p:nvPr>
        </p:nvSpPr>
        <p:spPr/>
        <p:txBody>
          <a:bodyPr>
            <a:normAutofit/>
          </a:bodyPr>
          <a:lstStyle/>
          <a:p>
            <a:r>
              <a:rPr lang="en-GB" sz="5400" dirty="0">
                <a:solidFill>
                  <a:srgbClr val="C6D27F"/>
                </a:solidFill>
              </a:rPr>
              <a:t>Radical Kindness?</a:t>
            </a:r>
          </a:p>
        </p:txBody>
      </p:sp>
      <p:sp>
        <p:nvSpPr>
          <p:cNvPr id="3" name="Content Placeholder 2">
            <a:extLst>
              <a:ext uri="{FF2B5EF4-FFF2-40B4-BE49-F238E27FC236}">
                <a16:creationId xmlns:a16="http://schemas.microsoft.com/office/drawing/2014/main" id="{641BF270-0119-E636-B07C-0CB5019FCA61}"/>
              </a:ext>
            </a:extLst>
          </p:cNvPr>
          <p:cNvSpPr>
            <a:spLocks noGrp="1"/>
          </p:cNvSpPr>
          <p:nvPr>
            <p:ph idx="1"/>
          </p:nvPr>
        </p:nvSpPr>
        <p:spPr/>
        <p:txBody>
          <a:bodyPr vert="horz" lIns="91440" tIns="45720" rIns="91440" bIns="45720" rtlCol="0" anchor="t">
            <a:normAutofit/>
          </a:bodyPr>
          <a:lstStyle/>
          <a:p>
            <a:r>
              <a:rPr lang="en-US" dirty="0">
                <a:solidFill>
                  <a:srgbClr val="C6D27F"/>
                </a:solidFill>
              </a:rPr>
              <a:t>“Kindness may ease the sting, but it is not a substitute for equity, fairness, or justice in academic life” (De Welde 2022 p58)</a:t>
            </a:r>
          </a:p>
          <a:p>
            <a:pPr lvl="1"/>
            <a:r>
              <a:rPr lang="en-US" dirty="0">
                <a:solidFill>
                  <a:srgbClr val="C6D27F"/>
                </a:solidFill>
              </a:rPr>
              <a:t>De Welde asks about kindness as a strategy in justice work - pointing to alternative and subversive approaches to academic practices as those leading to change</a:t>
            </a:r>
            <a:endParaRPr lang="en-US" dirty="0">
              <a:solidFill>
                <a:srgbClr val="C6D27F"/>
              </a:solidFill>
              <a:ea typeface="Calibri"/>
              <a:cs typeface="Calibri"/>
            </a:endParaRPr>
          </a:p>
          <a:p>
            <a:r>
              <a:rPr lang="en-US" dirty="0">
                <a:solidFill>
                  <a:srgbClr val="C6D27F"/>
                </a:solidFill>
                <a:ea typeface="Calibri"/>
                <a:cs typeface="Calibri"/>
              </a:rPr>
              <a:t>Burton and Turbine (2019) point to potentials of radical kindness – as opposed to 'politeness'</a:t>
            </a:r>
          </a:p>
          <a:p>
            <a:endParaRPr lang="en-GB" dirty="0">
              <a:solidFill>
                <a:srgbClr val="C6D27F"/>
              </a:solidFill>
              <a:ea typeface="Calibri"/>
              <a:cs typeface="Calibri"/>
            </a:endParaRPr>
          </a:p>
        </p:txBody>
      </p:sp>
    </p:spTree>
    <p:extLst>
      <p:ext uri="{BB962C8B-B14F-4D97-AF65-F5344CB8AC3E}">
        <p14:creationId xmlns:p14="http://schemas.microsoft.com/office/powerpoint/2010/main" val="346570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FA86-CA33-3993-2C68-1E717E41F1CA}"/>
              </a:ext>
            </a:extLst>
          </p:cNvPr>
          <p:cNvSpPr>
            <a:spLocks noGrp="1"/>
          </p:cNvSpPr>
          <p:nvPr>
            <p:ph type="title"/>
          </p:nvPr>
        </p:nvSpPr>
        <p:spPr/>
        <p:txBody>
          <a:bodyPr>
            <a:normAutofit/>
          </a:bodyPr>
          <a:lstStyle/>
          <a:p>
            <a:r>
              <a:rPr lang="en-GB" sz="5400" dirty="0">
                <a:solidFill>
                  <a:srgbClr val="C6D27F"/>
                </a:solidFill>
              </a:rPr>
              <a:t>Disability Justice?</a:t>
            </a:r>
          </a:p>
        </p:txBody>
      </p:sp>
      <p:sp>
        <p:nvSpPr>
          <p:cNvPr id="3" name="Content Placeholder 2">
            <a:extLst>
              <a:ext uri="{FF2B5EF4-FFF2-40B4-BE49-F238E27FC236}">
                <a16:creationId xmlns:a16="http://schemas.microsoft.com/office/drawing/2014/main" id="{BE80B720-31DD-48AB-5A43-4DC3105C56BD}"/>
              </a:ext>
            </a:extLst>
          </p:cNvPr>
          <p:cNvSpPr>
            <a:spLocks noGrp="1"/>
          </p:cNvSpPr>
          <p:nvPr>
            <p:ph idx="1"/>
          </p:nvPr>
        </p:nvSpPr>
        <p:spPr/>
        <p:txBody>
          <a:bodyPr/>
          <a:lstStyle/>
          <a:p>
            <a:r>
              <a:rPr lang="en-GB" dirty="0">
                <a:solidFill>
                  <a:srgbClr val="C6D27F"/>
                </a:solidFill>
              </a:rPr>
              <a:t>“</a:t>
            </a:r>
            <a:r>
              <a:rPr lang="en-US" dirty="0">
                <a:solidFill>
                  <a:srgbClr val="C6D27F"/>
                </a:solidFill>
              </a:rPr>
              <a:t>A Disability Justice framework understands that all bodies are unique and essential, that all bodies have strength and needs that must be met. We know that we are powerful not despite the complexities of our bodies, but because of them … Disability Justice holds a vision born out of collective struggle” (Piepzna-</a:t>
            </a:r>
            <a:r>
              <a:rPr lang="en-US" dirty="0" err="1">
                <a:solidFill>
                  <a:srgbClr val="C6D27F"/>
                </a:solidFill>
              </a:rPr>
              <a:t>Samarashinha</a:t>
            </a:r>
            <a:r>
              <a:rPr lang="en-US" dirty="0">
                <a:solidFill>
                  <a:srgbClr val="C6D27F"/>
                </a:solidFill>
              </a:rPr>
              <a:t> 2018p21)</a:t>
            </a:r>
          </a:p>
          <a:p>
            <a:r>
              <a:rPr lang="en-US" dirty="0">
                <a:solidFill>
                  <a:srgbClr val="C6D27F"/>
                </a:solidFill>
              </a:rPr>
              <a:t>Access as act of joyful </a:t>
            </a:r>
            <a:r>
              <a:rPr lang="en-US" i="1" dirty="0">
                <a:solidFill>
                  <a:srgbClr val="C6D27F"/>
                </a:solidFill>
              </a:rPr>
              <a:t>collective responsibility</a:t>
            </a:r>
            <a:endParaRPr lang="en-US" dirty="0">
              <a:solidFill>
                <a:srgbClr val="C6D27F"/>
              </a:solidFill>
            </a:endParaRPr>
          </a:p>
          <a:p>
            <a:pPr lvl="1"/>
            <a:r>
              <a:rPr lang="en-US" dirty="0">
                <a:solidFill>
                  <a:srgbClr val="C6D27F"/>
                </a:solidFill>
              </a:rPr>
              <a:t>“care must emerge between subjects considered to be equally valuable … and it must be participatory in nature, that is, developed through the desires and needs of all participants.” (Price 2015 p279)</a:t>
            </a:r>
          </a:p>
          <a:p>
            <a:pPr lvl="1"/>
            <a:r>
              <a:rPr lang="en-US" dirty="0">
                <a:solidFill>
                  <a:srgbClr val="C6D27F"/>
                </a:solidFill>
              </a:rPr>
              <a:t>Access and care in confrontation with individualism (Chazan 2023)</a:t>
            </a:r>
          </a:p>
          <a:p>
            <a:endParaRPr lang="en-GB" dirty="0">
              <a:solidFill>
                <a:srgbClr val="C6D27F"/>
              </a:solidFill>
            </a:endParaRPr>
          </a:p>
        </p:txBody>
      </p:sp>
    </p:spTree>
    <p:extLst>
      <p:ext uri="{BB962C8B-B14F-4D97-AF65-F5344CB8AC3E}">
        <p14:creationId xmlns:p14="http://schemas.microsoft.com/office/powerpoint/2010/main" val="249540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C9B4-79E1-04BC-BDD5-C449F067B257}"/>
              </a:ext>
            </a:extLst>
          </p:cNvPr>
          <p:cNvSpPr>
            <a:spLocks noGrp="1"/>
          </p:cNvSpPr>
          <p:nvPr>
            <p:ph type="title"/>
          </p:nvPr>
        </p:nvSpPr>
        <p:spPr/>
        <p:txBody>
          <a:bodyPr>
            <a:normAutofit/>
          </a:bodyPr>
          <a:lstStyle/>
          <a:p>
            <a:r>
              <a:rPr lang="en-GB" sz="5400" dirty="0">
                <a:solidFill>
                  <a:srgbClr val="C6D27F"/>
                </a:solidFill>
              </a:rPr>
              <a:t>Academic Kindness as Access</a:t>
            </a:r>
          </a:p>
        </p:txBody>
      </p:sp>
      <p:sp>
        <p:nvSpPr>
          <p:cNvPr id="3" name="Content Placeholder 2">
            <a:extLst>
              <a:ext uri="{FF2B5EF4-FFF2-40B4-BE49-F238E27FC236}">
                <a16:creationId xmlns:a16="http://schemas.microsoft.com/office/drawing/2014/main" id="{A832EC1B-3B72-D753-2291-2706D85D8F1D}"/>
              </a:ext>
            </a:extLst>
          </p:cNvPr>
          <p:cNvSpPr>
            <a:spLocks noGrp="1"/>
          </p:cNvSpPr>
          <p:nvPr>
            <p:ph idx="1"/>
          </p:nvPr>
        </p:nvSpPr>
        <p:spPr/>
        <p:txBody>
          <a:bodyPr vert="horz" lIns="91440" tIns="45720" rIns="91440" bIns="45720" rtlCol="0" anchor="t">
            <a:normAutofit/>
          </a:bodyPr>
          <a:lstStyle/>
          <a:p>
            <a:r>
              <a:rPr lang="en-GB" dirty="0">
                <a:solidFill>
                  <a:srgbClr val="C6D27F"/>
                </a:solidFill>
              </a:rPr>
              <a:t>Enabling access – through making it possible to make real decisions about:</a:t>
            </a:r>
          </a:p>
          <a:p>
            <a:pPr lvl="1"/>
            <a:r>
              <a:rPr lang="en-GB" dirty="0">
                <a:solidFill>
                  <a:srgbClr val="C6D27F"/>
                </a:solidFill>
              </a:rPr>
              <a:t>How/when to claim (if at all!) </a:t>
            </a:r>
          </a:p>
          <a:p>
            <a:pPr lvl="1"/>
            <a:r>
              <a:rPr lang="en-GB" dirty="0">
                <a:solidFill>
                  <a:srgbClr val="C6D27F"/>
                </a:solidFill>
              </a:rPr>
              <a:t>When/how to engage with “adaptive” ideas</a:t>
            </a:r>
          </a:p>
          <a:p>
            <a:r>
              <a:rPr lang="en-GB" dirty="0">
                <a:solidFill>
                  <a:srgbClr val="C6D27F"/>
                </a:solidFill>
              </a:rPr>
              <a:t>So many accommodations and adaptations are temporary (see Price 2015, Chazan 2021) – what if they were built otherwise?</a:t>
            </a:r>
          </a:p>
          <a:p>
            <a:pPr lvl="1"/>
            <a:r>
              <a:rPr lang="en-GB" dirty="0">
                <a:solidFill>
                  <a:srgbClr val="C6D27F"/>
                </a:solidFill>
                <a:cs typeface="Calibri"/>
              </a:rPr>
              <a:t>Space to explore what is wanted or needed</a:t>
            </a:r>
          </a:p>
          <a:p>
            <a:r>
              <a:rPr lang="en-GB" dirty="0">
                <a:solidFill>
                  <a:srgbClr val="C6D27F"/>
                </a:solidFill>
              </a:rPr>
              <a:t>Rather than having to go through a process of applying for reasonable adjustments – what if those adjustments were in place already, without asking</a:t>
            </a:r>
          </a:p>
        </p:txBody>
      </p:sp>
    </p:spTree>
    <p:extLst>
      <p:ext uri="{BB962C8B-B14F-4D97-AF65-F5344CB8AC3E}">
        <p14:creationId xmlns:p14="http://schemas.microsoft.com/office/powerpoint/2010/main" val="81959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7A0F-6D7F-B605-9282-5D6E4A389D09}"/>
              </a:ext>
            </a:extLst>
          </p:cNvPr>
          <p:cNvSpPr>
            <a:spLocks noGrp="1"/>
          </p:cNvSpPr>
          <p:nvPr>
            <p:ph type="title"/>
          </p:nvPr>
        </p:nvSpPr>
        <p:spPr>
          <a:xfrm>
            <a:off x="838200" y="365125"/>
            <a:ext cx="10515600" cy="1325563"/>
          </a:xfrm>
        </p:spPr>
        <p:txBody>
          <a:bodyPr>
            <a:normAutofit/>
          </a:bodyPr>
          <a:lstStyle/>
          <a:p>
            <a:r>
              <a:rPr lang="en-GB" sz="5400" dirty="0">
                <a:solidFill>
                  <a:srgbClr val="C6D27F"/>
                </a:solidFill>
              </a:rPr>
              <a:t>Cited</a:t>
            </a:r>
          </a:p>
        </p:txBody>
      </p:sp>
      <p:sp>
        <p:nvSpPr>
          <p:cNvPr id="3" name="Content Placeholder 2">
            <a:extLst>
              <a:ext uri="{FF2B5EF4-FFF2-40B4-BE49-F238E27FC236}">
                <a16:creationId xmlns:a16="http://schemas.microsoft.com/office/drawing/2014/main" id="{1D5C2F9E-2437-EB4F-361C-14464F05B18A}"/>
              </a:ext>
            </a:extLst>
          </p:cNvPr>
          <p:cNvSpPr>
            <a:spLocks noGrp="1"/>
          </p:cNvSpPr>
          <p:nvPr>
            <p:ph idx="1"/>
          </p:nvPr>
        </p:nvSpPr>
        <p:spPr>
          <a:xfrm>
            <a:off x="838200" y="1574800"/>
            <a:ext cx="10515600" cy="4602163"/>
          </a:xfrm>
        </p:spPr>
        <p:txBody>
          <a:bodyPr>
            <a:normAutofit lnSpcReduction="10000"/>
          </a:bodyPr>
          <a:lstStyle/>
          <a:p>
            <a:r>
              <a:rPr lang="en-US" sz="1600" dirty="0">
                <a:solidFill>
                  <a:srgbClr val="C6D27F"/>
                </a:solidFill>
              </a:rPr>
              <a:t>Burton, S., 2021. Solidarity, now! Care, Collegiality, and Comprehending the Power Relations of" Academic Kindness" in the Neoliberal Academy. </a:t>
            </a:r>
            <a:r>
              <a:rPr lang="en-US" sz="1600" i="1" dirty="0">
                <a:solidFill>
                  <a:srgbClr val="C6D27F"/>
                </a:solidFill>
              </a:rPr>
              <a:t>Performance Paradigm</a:t>
            </a:r>
            <a:r>
              <a:rPr lang="en-US" sz="1600" dirty="0">
                <a:solidFill>
                  <a:srgbClr val="C6D27F"/>
                </a:solidFill>
              </a:rPr>
              <a:t>, 16, pp.20-39.</a:t>
            </a:r>
          </a:p>
          <a:p>
            <a:r>
              <a:rPr lang="en-US" sz="1600" dirty="0">
                <a:solidFill>
                  <a:srgbClr val="C6D27F"/>
                </a:solidFill>
              </a:rPr>
              <a:t>Burton, S. and Turbine, V., 2019. ‘We’re Not Asking for the Moon on a Stick’: Kindness and Generosity in the Academy. </a:t>
            </a:r>
            <a:r>
              <a:rPr lang="en-US" sz="1600" i="1" dirty="0">
                <a:solidFill>
                  <a:srgbClr val="C6D27F"/>
                </a:solidFill>
              </a:rPr>
              <a:t>Discover Society</a:t>
            </a:r>
            <a:r>
              <a:rPr lang="en-US" sz="1600" dirty="0">
                <a:solidFill>
                  <a:srgbClr val="C6D27F"/>
                </a:solidFill>
              </a:rPr>
              <a:t>, 70.</a:t>
            </a:r>
          </a:p>
          <a:p>
            <a:r>
              <a:rPr lang="en-US" sz="1600" dirty="0">
                <a:solidFill>
                  <a:srgbClr val="C6D27F"/>
                </a:solidFill>
              </a:rPr>
              <a:t>Chazan, M., 2023. Crip Time and Radical Care in/as Artful Politics. </a:t>
            </a:r>
            <a:r>
              <a:rPr lang="en-US" sz="1600" i="1" dirty="0">
                <a:solidFill>
                  <a:srgbClr val="C6D27F"/>
                </a:solidFill>
              </a:rPr>
              <a:t>Social Sciences</a:t>
            </a:r>
            <a:r>
              <a:rPr lang="en-US" sz="1600" dirty="0">
                <a:solidFill>
                  <a:srgbClr val="C6D27F"/>
                </a:solidFill>
              </a:rPr>
              <a:t>, 12(2), p.99.</a:t>
            </a:r>
          </a:p>
          <a:p>
            <a:r>
              <a:rPr lang="en-US" sz="1600" dirty="0">
                <a:solidFill>
                  <a:srgbClr val="C6D27F"/>
                </a:solidFill>
              </a:rPr>
              <a:t>De </a:t>
            </a:r>
            <a:r>
              <a:rPr lang="en-US" sz="1600" dirty="0" err="1">
                <a:solidFill>
                  <a:srgbClr val="C6D27F"/>
                </a:solidFill>
              </a:rPr>
              <a:t>Welde</a:t>
            </a:r>
            <a:r>
              <a:rPr lang="en-US" sz="1600" dirty="0">
                <a:solidFill>
                  <a:srgbClr val="C6D27F"/>
                </a:solidFill>
              </a:rPr>
              <a:t>, K., 2022. Minding and mending the gap between academic kindness and academic justice. </a:t>
            </a:r>
            <a:r>
              <a:rPr lang="en-US" sz="1600" i="1" dirty="0">
                <a:solidFill>
                  <a:srgbClr val="C6D27F"/>
                </a:solidFill>
              </a:rPr>
              <a:t>Queer-Feminist Science &amp; Technology Studies Forum, </a:t>
            </a:r>
            <a:r>
              <a:rPr lang="en-US" sz="1600" dirty="0">
                <a:solidFill>
                  <a:srgbClr val="C6D27F"/>
                </a:solidFill>
              </a:rPr>
              <a:t>7, pp. 54-65.</a:t>
            </a:r>
            <a:endParaRPr lang="en-GB" sz="1600" dirty="0">
              <a:solidFill>
                <a:srgbClr val="C6D27F"/>
              </a:solidFill>
            </a:endParaRPr>
          </a:p>
          <a:p>
            <a:r>
              <a:rPr lang="en-GB" sz="1600" dirty="0">
                <a:solidFill>
                  <a:srgbClr val="C6D27F"/>
                </a:solidFill>
              </a:rPr>
              <a:t>Fritsch, K., 2015. Desiring disability differently: Neoliberalism, heterotopic imagination and intra-corporeal reconfigurations. </a:t>
            </a:r>
            <a:r>
              <a:rPr lang="en-GB" sz="1600" i="1" dirty="0">
                <a:solidFill>
                  <a:srgbClr val="C6D27F"/>
                </a:solidFill>
              </a:rPr>
              <a:t>Foucault Studies</a:t>
            </a:r>
            <a:r>
              <a:rPr lang="en-GB" sz="1600" dirty="0">
                <a:solidFill>
                  <a:srgbClr val="C6D27F"/>
                </a:solidFill>
              </a:rPr>
              <a:t>, 19, pp.43-66.</a:t>
            </a:r>
          </a:p>
          <a:p>
            <a:r>
              <a:rPr lang="en-US" sz="1600" dirty="0">
                <a:solidFill>
                  <a:srgbClr val="C6D27F"/>
                </a:solidFill>
              </a:rPr>
              <a:t>García-Martín, E., 2021. Radical Kindness and Disability Identity on the Contemporary Spanish Stage. </a:t>
            </a:r>
            <a:r>
              <a:rPr lang="en-US" sz="1600" i="1" dirty="0">
                <a:solidFill>
                  <a:srgbClr val="C6D27F"/>
                </a:solidFill>
              </a:rPr>
              <a:t>Performance Paradigm</a:t>
            </a:r>
            <a:r>
              <a:rPr lang="en-US" sz="1600" dirty="0">
                <a:solidFill>
                  <a:srgbClr val="C6D27F"/>
                </a:solidFill>
              </a:rPr>
              <a:t>, (16), pp.149-163.</a:t>
            </a:r>
          </a:p>
          <a:p>
            <a:r>
              <a:rPr lang="en-GB" sz="1600" dirty="0">
                <a:solidFill>
                  <a:srgbClr val="C6D27F"/>
                </a:solidFill>
              </a:rPr>
              <a:t>Piepzna-Samarasinha, L.L., 2018. </a:t>
            </a:r>
            <a:r>
              <a:rPr lang="en-GB" sz="1600" i="1" dirty="0">
                <a:solidFill>
                  <a:srgbClr val="C6D27F"/>
                </a:solidFill>
              </a:rPr>
              <a:t>Care work: Dreaming disability justice. </a:t>
            </a:r>
            <a:r>
              <a:rPr lang="en-GB" sz="1600" dirty="0">
                <a:solidFill>
                  <a:srgbClr val="C6D27F"/>
                </a:solidFill>
              </a:rPr>
              <a:t>Arsenal Pulp Press.</a:t>
            </a:r>
          </a:p>
          <a:p>
            <a:r>
              <a:rPr lang="en-US" sz="1600" dirty="0">
                <a:solidFill>
                  <a:srgbClr val="C6D27F"/>
                </a:solidFill>
              </a:rPr>
              <a:t>Price, M., 2015. The bodymind problem and the possibilities of pain. </a:t>
            </a:r>
            <a:r>
              <a:rPr lang="en-US" sz="1600" i="1" dirty="0">
                <a:solidFill>
                  <a:srgbClr val="C6D27F"/>
                </a:solidFill>
              </a:rPr>
              <a:t>Hypatia</a:t>
            </a:r>
            <a:r>
              <a:rPr lang="en-US" sz="1600" dirty="0">
                <a:solidFill>
                  <a:srgbClr val="C6D27F"/>
                </a:solidFill>
              </a:rPr>
              <a:t>, 30(1), pp.268-284.</a:t>
            </a:r>
            <a:endParaRPr lang="en-GB" sz="1600" dirty="0">
              <a:solidFill>
                <a:srgbClr val="C6D27F"/>
              </a:solidFill>
            </a:endParaRPr>
          </a:p>
          <a:p>
            <a:r>
              <a:rPr lang="en-GB" sz="1600" dirty="0">
                <a:solidFill>
                  <a:srgbClr val="C6D27F"/>
                </a:solidFill>
              </a:rPr>
              <a:t>Thaler, A., Jauk, D., </a:t>
            </a:r>
            <a:r>
              <a:rPr lang="en-GB" sz="1600" dirty="0" err="1">
                <a:solidFill>
                  <a:srgbClr val="C6D27F"/>
                </a:solidFill>
              </a:rPr>
              <a:t>Ploder</a:t>
            </a:r>
            <a:r>
              <a:rPr lang="en-GB" sz="1600" dirty="0">
                <a:solidFill>
                  <a:srgbClr val="C6D27F"/>
                </a:solidFill>
              </a:rPr>
              <a:t>, A., Schwarz, C.R. and Scheer, L., 2022. Towards Academic Kindness–A queer-feminist string figure on kinder working cultures in academia. </a:t>
            </a:r>
            <a:r>
              <a:rPr lang="en-GB" sz="1600" i="1" dirty="0">
                <a:solidFill>
                  <a:srgbClr val="C6D27F"/>
                </a:solidFill>
              </a:rPr>
              <a:t>Queer-Feminist Science &amp; Technology Studies Forum, </a:t>
            </a:r>
            <a:r>
              <a:rPr lang="en-GB" sz="1600" dirty="0">
                <a:solidFill>
                  <a:srgbClr val="C6D27F"/>
                </a:solidFill>
              </a:rPr>
              <a:t>7, pp. 4-10.</a:t>
            </a:r>
          </a:p>
        </p:txBody>
      </p:sp>
    </p:spTree>
    <p:extLst>
      <p:ext uri="{BB962C8B-B14F-4D97-AF65-F5344CB8AC3E}">
        <p14:creationId xmlns:p14="http://schemas.microsoft.com/office/powerpoint/2010/main" val="3766631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1">
      <a:majorFont>
        <a:latin typeface="MV Boli"/>
        <a:ea typeface=""/>
        <a:cs typeface=""/>
      </a:majorFont>
      <a:minorFont>
        <a:latin typeface="Gadug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ed3a250-1bc9-4f75-a327-ba4fad4b1b15">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861079C6F1B740BB92775632ABFCAB" ma:contentTypeVersion="5" ma:contentTypeDescription="Create a new document." ma:contentTypeScope="" ma:versionID="73d8542ae4e7900471ea6b9b901e0e8a">
  <xsd:schema xmlns:xsd="http://www.w3.org/2001/XMLSchema" xmlns:xs="http://www.w3.org/2001/XMLSchema" xmlns:p="http://schemas.microsoft.com/office/2006/metadata/properties" xmlns:ns2="260b262e-e1ab-437d-8bbb-0625501d6190" xmlns:ns3="4ed3a250-1bc9-4f75-a327-ba4fad4b1b15" targetNamespace="http://schemas.microsoft.com/office/2006/metadata/properties" ma:root="true" ma:fieldsID="20535423ec19672bef4da987fae5a440" ns2:_="" ns3:_="">
    <xsd:import namespace="260b262e-e1ab-437d-8bbb-0625501d6190"/>
    <xsd:import namespace="4ed3a250-1bc9-4f75-a327-ba4fad4b1b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b262e-e1ab-437d-8bbb-0625501d6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3a250-1bc9-4f75-a327-ba4fad4b1b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67591B-0889-410F-91B3-C5AA92AC9CF4}">
  <ds:schemaRefs>
    <ds:schemaRef ds:uri="http://schemas.microsoft.com/office/2006/metadata/properties"/>
    <ds:schemaRef ds:uri="http://schemas.microsoft.com/office/infopath/2007/PartnerControls"/>
    <ds:schemaRef ds:uri="4ed3a250-1bc9-4f75-a327-ba4fad4b1b15"/>
  </ds:schemaRefs>
</ds:datastoreItem>
</file>

<file path=customXml/itemProps2.xml><?xml version="1.0" encoding="utf-8"?>
<ds:datastoreItem xmlns:ds="http://schemas.openxmlformats.org/officeDocument/2006/customXml" ds:itemID="{7A220B1D-4188-444B-8AC9-1FC97A1736C3}">
  <ds:schemaRefs>
    <ds:schemaRef ds:uri="http://schemas.microsoft.com/sharepoint/v3/contenttype/forms"/>
  </ds:schemaRefs>
</ds:datastoreItem>
</file>

<file path=customXml/itemProps3.xml><?xml version="1.0" encoding="utf-8"?>
<ds:datastoreItem xmlns:ds="http://schemas.openxmlformats.org/officeDocument/2006/customXml" ds:itemID="{830FC605-F5E8-409B-A5D3-CAA7BC5981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b262e-e1ab-437d-8bbb-0625501d6190"/>
    <ds:schemaRef ds:uri="4ed3a250-1bc9-4f75-a327-ba4fad4b1b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301</TotalTime>
  <Words>866</Words>
  <Application>Microsoft Office PowerPoint</Application>
  <PresentationFormat>Widescreen</PresentationFormat>
  <Paragraphs>42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Access as Care</vt:lpstr>
      <vt:lpstr>Starting Point(s)</vt:lpstr>
      <vt:lpstr>Academic (un)kindness</vt:lpstr>
      <vt:lpstr>Radical Kindness?</vt:lpstr>
      <vt:lpstr>Disability Justice?</vt:lpstr>
      <vt:lpstr>Academic Kindness as Access</vt:lpstr>
      <vt:lpstr>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as Care</dc:title>
  <dc:creator>Emma Sheppard</dc:creator>
  <cp:lastModifiedBy>Emma Sheppard</cp:lastModifiedBy>
  <cp:revision>73</cp:revision>
  <dcterms:created xsi:type="dcterms:W3CDTF">2023-08-11T15:44:58Z</dcterms:created>
  <dcterms:modified xsi:type="dcterms:W3CDTF">2023-09-14T09:16:36Z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0x01010012861079C6F1B740BB92775632ABFCAB</vt:lpwstr>
  </property>
  <property fmtid="{D5CDD505-2E9C-101B-9397-08002B2CF9AE}" pid="3" name="Order">
    <vt:r8>19200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