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24"/>
  </p:notesMasterIdLst>
  <p:sldIdLst>
    <p:sldId id="256" r:id="rId7"/>
    <p:sldId id="506" r:id="rId8"/>
    <p:sldId id="708" r:id="rId9"/>
    <p:sldId id="507" r:id="rId10"/>
    <p:sldId id="509" r:id="rId11"/>
    <p:sldId id="510" r:id="rId12"/>
    <p:sldId id="419" r:id="rId13"/>
    <p:sldId id="531" r:id="rId14"/>
    <p:sldId id="450" r:id="rId15"/>
    <p:sldId id="530" r:id="rId16"/>
    <p:sldId id="521" r:id="rId17"/>
    <p:sldId id="457" r:id="rId18"/>
    <p:sldId id="518" r:id="rId19"/>
    <p:sldId id="495" r:id="rId20"/>
    <p:sldId id="496" r:id="rId21"/>
    <p:sldId id="532" r:id="rId22"/>
    <p:sldId id="5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ed Haroon" initials="HH" lastIdx="1" clrIdx="0">
    <p:extLst>
      <p:ext uri="{19B8F6BF-5375-455C-9EA6-DF929625EA0E}">
        <p15:presenceInfo xmlns:p15="http://schemas.microsoft.com/office/powerpoint/2012/main" userId="S::Hamied.Haroon@manchester.ac.uk::99d14754-9c2b-4948-9a93-a279fd9f37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09"/>
    <a:srgbClr val="0097A7"/>
    <a:srgbClr val="00FF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02C40-EE46-4F86-8EB6-7F5A5F2586BF}" v="117" dt="2023-09-11T20:15:09.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5" autoAdjust="0"/>
    <p:restoredTop sz="83666" autoAdjust="0"/>
  </p:normalViewPr>
  <p:slideViewPr>
    <p:cSldViewPr snapToGrid="0">
      <p:cViewPr varScale="1">
        <p:scale>
          <a:sx n="56" d="100"/>
          <a:sy n="56" d="100"/>
        </p:scale>
        <p:origin x="652" y="40"/>
      </p:cViewPr>
      <p:guideLst>
        <p:guide orient="horz" pos="2160"/>
        <p:guide pos="3840"/>
      </p:guideLst>
    </p:cSldViewPr>
  </p:slideViewPr>
  <p:notesTextViewPr>
    <p:cViewPr>
      <p:scale>
        <a:sx n="1" d="1"/>
        <a:sy n="1" d="1"/>
      </p:scale>
      <p:origin x="0" y="0"/>
    </p:cViewPr>
  </p:notesTextViewPr>
  <p:sorterViewPr>
    <p:cViewPr>
      <p:scale>
        <a:sx n="70" d="100"/>
        <a:sy n="70" d="100"/>
      </p:scale>
      <p:origin x="0" y="-25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FD32C-906A-403B-AFA4-9511CC3683FD}" type="datetimeFigureOut">
              <a:rPr lang="en-GB" smtClean="0"/>
              <a:t>14/09/2023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A1F41-3041-4AC2-8B07-14512623109C}" type="slidenum">
              <a:rPr lang="en-GB" smtClean="0"/>
              <a:t>‹#›</a:t>
            </a:fld>
            <a:endParaRPr lang="en-GB"/>
          </a:p>
        </p:txBody>
      </p:sp>
    </p:spTree>
    <p:extLst>
      <p:ext uri="{BB962C8B-B14F-4D97-AF65-F5344CB8AC3E}">
        <p14:creationId xmlns:p14="http://schemas.microsoft.com/office/powerpoint/2010/main" val="374564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A26D8-B21F-435C-A77E-3C55706FC8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85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Covers mental health, chronic illnesses, neurodiversity. Disability can affect anybody at any time of their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5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Disabled people front and centre – lived experience</a:t>
            </a:r>
          </a:p>
        </p:txBody>
      </p:sp>
      <p:sp>
        <p:nvSpPr>
          <p:cNvPr id="4" name="Slide Number Placeholder 3"/>
          <p:cNvSpPr>
            <a:spLocks noGrp="1"/>
          </p:cNvSpPr>
          <p:nvPr>
            <p:ph type="sldNum" sz="quarter" idx="5"/>
          </p:nvPr>
        </p:nvSpPr>
        <p:spPr/>
        <p:txBody>
          <a:bodyPr/>
          <a:lstStyle/>
          <a:p>
            <a:fld id="{E6DA1F41-3041-4AC2-8B07-14512623109C}" type="slidenum">
              <a:rPr lang="en-GB" smtClean="0"/>
              <a:t>12</a:t>
            </a:fld>
            <a:endParaRPr lang="en-GB"/>
          </a:p>
        </p:txBody>
      </p:sp>
    </p:spTree>
    <p:extLst>
      <p:ext uri="{BB962C8B-B14F-4D97-AF65-F5344CB8AC3E}">
        <p14:creationId xmlns:p14="http://schemas.microsoft.com/office/powerpoint/2010/main" val="200710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03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gone on to form the NADSN STEMM Action Group. We are currently working on a recommendations paper for “Disability Inclusion in STEMM”, where we have identified actions under three main themes that also intersect …</a:t>
            </a:r>
          </a:p>
        </p:txBody>
      </p:sp>
      <p:sp>
        <p:nvSpPr>
          <p:cNvPr id="4" name="Slide Number Placeholder 3"/>
          <p:cNvSpPr>
            <a:spLocks noGrp="1"/>
          </p:cNvSpPr>
          <p:nvPr>
            <p:ph type="sldNum" sz="quarter" idx="5"/>
          </p:nvPr>
        </p:nvSpPr>
        <p:spPr/>
        <p:txBody>
          <a:bodyPr/>
          <a:lstStyle/>
          <a:p>
            <a:fld id="{3C85F17A-06EF-4CF2-9A6C-81B32304900A}" type="slidenum">
              <a:rPr lang="en-GB" smtClean="0"/>
              <a:t>14</a:t>
            </a:fld>
            <a:endParaRPr lang="en-GB"/>
          </a:p>
        </p:txBody>
      </p:sp>
    </p:spTree>
    <p:extLst>
      <p:ext uri="{BB962C8B-B14F-4D97-AF65-F5344CB8AC3E}">
        <p14:creationId xmlns:p14="http://schemas.microsoft.com/office/powerpoint/2010/main" val="39603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A1F41-3041-4AC2-8B07-14512623109C}" type="slidenum">
              <a:rPr lang="en-GB" smtClean="0"/>
              <a:t>15</a:t>
            </a:fld>
            <a:endParaRPr lang="en-GB"/>
          </a:p>
        </p:txBody>
      </p:sp>
    </p:spTree>
    <p:extLst>
      <p:ext uri="{BB962C8B-B14F-4D97-AF65-F5344CB8AC3E}">
        <p14:creationId xmlns:p14="http://schemas.microsoft.com/office/powerpoint/2010/main" val="56975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My primary school years were spent at a special school in a leafy part of Manchester. The children there had a variety of disabilities, some with complex and severe impairments. I learnt some of my life’s most important lessons there about making the best of being disabled. We did lots of fun things like wheelchair dancing and taking part in fierce sports competitions against other special schools locally and nationally – winning plenty of trophies and medals – but the academic stimulation I needed wasn’t there.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was really lucky. I was in the right place at the right time to be chosen as one of the first disabled pupils to attend the only accessible mainstream high school in Manchester at that time! This was my introduction to the real world. I absorbed everything high school had to offer. My favourite subject was science.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07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TV programmes like Tomorrow’s World and Star Trek fuelled my passion for science. They were portals into the possibilities of the future, some of which have already come to pass. The way that Dr McCoy would wave a probe over an ill person, diagnose their illness and then cure them straightaway, without a hitch. That made me think, yes, I want to become a doctor.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72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Sadly, when the time came to seek careers advice, I was told that there was no way I could pursue medicine with my disabilities.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My mum said never mind you should become a lawyer instead. But I had my heart set on science! I achieved the best GCSE grades of my year and went on to study maths, physics and biology at A-level.</a:t>
            </a:r>
          </a:p>
          <a:p>
            <a:endParaRPr lang="en-GB" sz="1200" kern="1200" dirty="0">
              <a:solidFill>
                <a:schemeClr val="tx1"/>
              </a:solidFill>
              <a:effectLst/>
              <a:latin typeface="+mn-lt"/>
              <a:ea typeface="+mn-ea"/>
              <a:cs typeface="+mn-cs"/>
            </a:endParaRPr>
          </a:p>
          <a:p>
            <a:r>
              <a:rPr lang="en-GB" dirty="0"/>
              <a:t>During a physics class I spotted a book on the teacher’s shelf that was entitled “Medical Physics”. This was like being struck by a divine bolt of lightning – I could enter the medical field as a physicist!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0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reading Physics at University I was elected to the Students’ Union as Disability Access Secretary and ended up doing a bungee jump in my wheelchair from a crane on the side of a main road in protest at the lack of access in some of the University’s buildings. This slide shows a snap of me upside down mid-bungee which featured in some major newspapers. This was the start of my brand of “disability activism”!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16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wanted to do an MSc in Medical Physics after I graduated but I had no way to pay the fees. The Snowdon Trust came to my rescue at that point and again when this led on to a PhD. I am now an Ambassador for the Trust.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started my PhD at the turn of the Century in developing novel analyses techniques of advanced magnetic resonance imaging in cancer.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4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Support is crucial. The integrated support I have is so important to me and lets me fulfil my potential, with independence and confidence. I need support. Without it I could not have studied or do my job. As a student I had the Disabled Students’ Allowance – which has sadly been restricted for future </a:t>
            </a:r>
            <a:r>
              <a:rPr lang="en-GB" sz="1200" kern="1200" dirty="0" err="1">
                <a:solidFill>
                  <a:schemeClr val="tx1"/>
                </a:solidFill>
                <a:effectLst/>
                <a:latin typeface="+mn-lt"/>
                <a:ea typeface="+mn-ea"/>
                <a:cs typeface="+mn-cs"/>
              </a:rPr>
              <a:t>Hamieds</a:t>
            </a:r>
            <a:r>
              <a:rPr lang="en-GB" sz="1200" kern="1200" dirty="0">
                <a:solidFill>
                  <a:schemeClr val="tx1"/>
                </a:solidFill>
                <a:effectLst/>
                <a:latin typeface="+mn-lt"/>
                <a:ea typeface="+mn-ea"/>
                <a:cs typeface="+mn-cs"/>
              </a:rPr>
              <a:t>! – and additional support from the Snowdon Trust. On becoming a member of staff, I suddenly lost that support. Thankfully my HR contact pointed me to a Government scheme he had heard of which supported disabled people in paid work called Access to Work! This scheme is still very poorly promoted – it’s like the Government don’t want disabled people to know about it! Access to Work allowed me to employ my personal assistant to help me with everyday physical tasks I couldn’t manage at work and to help me go to conferences – a vital part of being a researcher (even if the location isn’t so exotic). Without this support I would literally have to stay at home.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SKILLS,  PERSPECTIVE what we bring!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1F41-3041-4AC2-8B07-1451262310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60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DA1F41-3041-4AC2-8B07-14512623109C}" type="slidenum">
              <a:rPr lang="en-GB" smtClean="0"/>
              <a:t>8</a:t>
            </a:fld>
            <a:endParaRPr lang="en-GB"/>
          </a:p>
        </p:txBody>
      </p:sp>
    </p:spTree>
    <p:extLst>
      <p:ext uri="{BB962C8B-B14F-4D97-AF65-F5344CB8AC3E}">
        <p14:creationId xmlns:p14="http://schemas.microsoft.com/office/powerpoint/2010/main" val="30977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Covers learning disabled people, mental health, chronic illnesses, neurodiversity. Disability can affect anybody at any time of their life</a:t>
            </a:r>
          </a:p>
        </p:txBody>
      </p:sp>
      <p:sp>
        <p:nvSpPr>
          <p:cNvPr id="4" name="Slide Number Placeholder 3"/>
          <p:cNvSpPr>
            <a:spLocks noGrp="1"/>
          </p:cNvSpPr>
          <p:nvPr>
            <p:ph type="sldNum" sz="quarter" idx="5"/>
          </p:nvPr>
        </p:nvSpPr>
        <p:spPr/>
        <p:txBody>
          <a:bodyPr/>
          <a:lstStyle/>
          <a:p>
            <a:fld id="{E6DA1F41-3041-4AC2-8B07-14512623109C}" type="slidenum">
              <a:rPr lang="en-GB" smtClean="0"/>
              <a:t>10</a:t>
            </a:fld>
            <a:endParaRPr lang="en-GB"/>
          </a:p>
        </p:txBody>
      </p:sp>
    </p:spTree>
    <p:extLst>
      <p:ext uri="{BB962C8B-B14F-4D97-AF65-F5344CB8AC3E}">
        <p14:creationId xmlns:p14="http://schemas.microsoft.com/office/powerpoint/2010/main" val="263808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9778-F505-4C25-8211-72AA27B5C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02187D-2B17-4757-B2F2-E62ED17DF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DFA2A4-CB24-4C8E-A559-BC035B6AD530}"/>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91240437-9173-4B7F-B6A4-FA5848B30B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4EF3E-8E48-4C72-8FA9-6F83682D4DAD}"/>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85730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42F-22EA-4E5C-9C49-2DA8797BC9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80B867-6E1D-4BEF-B354-1CDD526124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F1D71-5213-4B04-99EA-66302048021B}"/>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3F5B4FE1-D6C9-4F5A-ADB3-F9999580C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8F5CB8-F5E6-49A3-9DF4-E9095EC815D9}"/>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203137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1F26C-BEDB-45E4-BC70-0BB2ECE72F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77F47D-8492-4F32-8DF1-405A3D14DD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B7466-647F-4C24-A22B-D43AF2A24675}"/>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A6285047-C4DF-428B-8D14-2AB2DE5B7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0F59E-C371-4B5E-BD69-F85402535974}"/>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276421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43BC-4BCC-CB4A-9FB4-104D8D270E66}"/>
              </a:ext>
            </a:extLst>
          </p:cNvPr>
          <p:cNvSpPr>
            <a:spLocks noGrp="1"/>
          </p:cNvSpPr>
          <p:nvPr>
            <p:ph type="ctrTitle"/>
          </p:nvPr>
        </p:nvSpPr>
        <p:spPr>
          <a:xfrm>
            <a:off x="1034143" y="2342793"/>
            <a:ext cx="6008914" cy="1324746"/>
          </a:xfrm>
        </p:spPr>
        <p:txBody>
          <a:bodyPr anchor="t">
            <a:normAutofit/>
          </a:bodyPr>
          <a:lstStyle>
            <a:lvl1pPr algn="l">
              <a:defRPr sz="44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C84F27E-F407-8140-B0D5-61798A422E80}"/>
              </a:ext>
            </a:extLst>
          </p:cNvPr>
          <p:cNvSpPr>
            <a:spLocks noGrp="1"/>
          </p:cNvSpPr>
          <p:nvPr>
            <p:ph type="subTitle" idx="1"/>
          </p:nvPr>
        </p:nvSpPr>
        <p:spPr>
          <a:xfrm>
            <a:off x="1034143" y="3846656"/>
            <a:ext cx="6008914" cy="365125"/>
          </a:xfrm>
        </p:spPr>
        <p:txBody>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2038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Copy">
    <p:bg>
      <p:bgPr>
        <a:solidFill>
          <a:srgbClr val="F6F6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253F-35CF-0E43-921A-75209215FC27}"/>
              </a:ext>
            </a:extLst>
          </p:cNvPr>
          <p:cNvSpPr>
            <a:spLocks noGrp="1"/>
          </p:cNvSpPr>
          <p:nvPr>
            <p:ph type="title"/>
          </p:nvPr>
        </p:nvSpPr>
        <p:spPr>
          <a:xfrm>
            <a:off x="6609142" y="365125"/>
            <a:ext cx="4744657" cy="1325563"/>
          </a:xfrm>
          <a:solidFill>
            <a:srgbClr val="F6F6F6"/>
          </a:solidFill>
        </p:spPr>
        <p:txBody>
          <a:bodyPr anchor="t"/>
          <a:lstStyle>
            <a:lvl1pPr>
              <a:defRPr>
                <a:solidFill>
                  <a:srgbClr val="462072"/>
                </a:solidFill>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E6A446C-3310-5B4D-8E4B-9965F39748A7}"/>
              </a:ext>
            </a:extLst>
          </p:cNvPr>
          <p:cNvSpPr>
            <a:spLocks noGrp="1"/>
          </p:cNvSpPr>
          <p:nvPr>
            <p:ph sz="half" idx="2"/>
          </p:nvPr>
        </p:nvSpPr>
        <p:spPr>
          <a:xfrm>
            <a:off x="6609144" y="1825625"/>
            <a:ext cx="4744656" cy="4028244"/>
          </a:xfrm>
        </p:spPr>
        <p:txBody>
          <a:bodyPr anchor="t"/>
          <a:lstStyle>
            <a:lvl1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319A38EF-CAEB-3244-8BE0-A3438D88B51C}"/>
              </a:ext>
            </a:extLst>
          </p:cNvPr>
          <p:cNvSpPr>
            <a:spLocks noGrp="1"/>
          </p:cNvSpPr>
          <p:nvPr>
            <p:ph type="sldNum" sz="quarter" idx="12"/>
          </p:nvPr>
        </p:nvSpPr>
        <p:spPr/>
        <p:txBody>
          <a:bodyPr/>
          <a:lstStyle/>
          <a:p>
            <a:fld id="{A50AC753-9FD7-C244-9A85-A46C36C10CA3}" type="slidenum">
              <a:rPr lang="en-US" smtClean="0"/>
              <a:t>‹#›</a:t>
            </a:fld>
            <a:endParaRPr lang="en-US"/>
          </a:p>
        </p:txBody>
      </p:sp>
      <p:sp>
        <p:nvSpPr>
          <p:cNvPr id="9" name="Picture Placeholder 8">
            <a:extLst>
              <a:ext uri="{FF2B5EF4-FFF2-40B4-BE49-F238E27FC236}">
                <a16:creationId xmlns:a16="http://schemas.microsoft.com/office/drawing/2014/main" id="{77C77D2E-9008-C04D-AD04-8F02AF9F3376}"/>
              </a:ext>
            </a:extLst>
          </p:cNvPr>
          <p:cNvSpPr>
            <a:spLocks noGrp="1"/>
          </p:cNvSpPr>
          <p:nvPr>
            <p:ph type="pic" sz="quarter" idx="13"/>
          </p:nvPr>
        </p:nvSpPr>
        <p:spPr>
          <a:xfrm>
            <a:off x="0" y="0"/>
            <a:ext cx="6019801" cy="6858000"/>
          </a:xfrm>
          <a:blipFill>
            <a:blip r:embed="rId2"/>
            <a:stretch>
              <a:fillRect l="5" r="5"/>
            </a:stretch>
          </a:blipFill>
        </p:spPr>
        <p:txBody>
          <a:bodyPr/>
          <a:lstStyle/>
          <a:p>
            <a:endParaRPr lang="en-US"/>
          </a:p>
        </p:txBody>
      </p:sp>
      <p:sp>
        <p:nvSpPr>
          <p:cNvPr id="10" name="Rectangle 9">
            <a:extLst>
              <a:ext uri="{FF2B5EF4-FFF2-40B4-BE49-F238E27FC236}">
                <a16:creationId xmlns:a16="http://schemas.microsoft.com/office/drawing/2014/main" id="{0C8332CA-3AE6-7A46-B685-2EA4C380AAB7}"/>
              </a:ext>
            </a:extLst>
          </p:cNvPr>
          <p:cNvSpPr/>
          <p:nvPr userDrawn="1"/>
        </p:nvSpPr>
        <p:spPr>
          <a:xfrm>
            <a:off x="9251071" y="5785507"/>
            <a:ext cx="2911426" cy="11848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15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6322F9-1ACD-4649-974F-C460C214A325}"/>
              </a:ext>
            </a:extLst>
          </p:cNvPr>
          <p:cNvSpPr/>
          <p:nvPr userDrawn="1"/>
        </p:nvSpPr>
        <p:spPr>
          <a:xfrm>
            <a:off x="9251071" y="5785507"/>
            <a:ext cx="2911426" cy="11848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92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348FB9-2406-CF40-A413-638124E01F6E}"/>
              </a:ext>
            </a:extLst>
          </p:cNvPr>
          <p:cNvSpPr>
            <a:spLocks noGrp="1"/>
          </p:cNvSpPr>
          <p:nvPr>
            <p:ph type="body" idx="1"/>
          </p:nvPr>
        </p:nvSpPr>
        <p:spPr>
          <a:xfrm>
            <a:off x="839788" y="1438402"/>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a:extLst>
              <a:ext uri="{FF2B5EF4-FFF2-40B4-BE49-F238E27FC236}">
                <a16:creationId xmlns:a16="http://schemas.microsoft.com/office/drawing/2014/main" id="{146AC34A-7205-2849-9DE1-21A052AD73BF}"/>
              </a:ext>
            </a:extLst>
          </p:cNvPr>
          <p:cNvSpPr txBox="1">
            <a:spLocks/>
          </p:cNvSpPr>
          <p:nvPr userDrawn="1"/>
        </p:nvSpPr>
        <p:spPr>
          <a:xfrm>
            <a:off x="3091542" y="636916"/>
            <a:ext cx="6008914" cy="425547"/>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b="1" kern="1200">
                <a:solidFill>
                  <a:schemeClr val="bg1"/>
                </a:solidFill>
                <a:latin typeface="Asap" panose="020F0504030202060203" pitchFamily="34" charset="77"/>
                <a:ea typeface="+mj-ea"/>
                <a:cs typeface="+mj-cs"/>
              </a:defRPr>
            </a:lvl1pPr>
          </a:lstStyle>
          <a:p>
            <a:pPr algn="ctr"/>
            <a:r>
              <a:rPr lang="en-GB" sz="3000">
                <a:solidFill>
                  <a:srgbClr val="462072"/>
                </a:solidFill>
              </a:rPr>
              <a:t>Comparison Slide</a:t>
            </a:r>
            <a:endParaRPr lang="en-US" sz="3000">
              <a:solidFill>
                <a:srgbClr val="462072"/>
              </a:solidFill>
            </a:endParaRPr>
          </a:p>
        </p:txBody>
      </p:sp>
      <p:sp>
        <p:nvSpPr>
          <p:cNvPr id="11" name="Text Placeholder 2">
            <a:extLst>
              <a:ext uri="{FF2B5EF4-FFF2-40B4-BE49-F238E27FC236}">
                <a16:creationId xmlns:a16="http://schemas.microsoft.com/office/drawing/2014/main" id="{6F49820E-4AA3-F843-A725-5489FBD90791}"/>
              </a:ext>
            </a:extLst>
          </p:cNvPr>
          <p:cNvSpPr>
            <a:spLocks noGrp="1"/>
          </p:cNvSpPr>
          <p:nvPr>
            <p:ph type="body" idx="13"/>
          </p:nvPr>
        </p:nvSpPr>
        <p:spPr>
          <a:xfrm>
            <a:off x="6220991" y="1438402"/>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2">
            <a:extLst>
              <a:ext uri="{FF2B5EF4-FFF2-40B4-BE49-F238E27FC236}">
                <a16:creationId xmlns:a16="http://schemas.microsoft.com/office/drawing/2014/main" id="{7D3AD3AD-C02F-2540-BA0A-97F56ED057EB}"/>
              </a:ext>
            </a:extLst>
          </p:cNvPr>
          <p:cNvSpPr>
            <a:spLocks noGrp="1"/>
          </p:cNvSpPr>
          <p:nvPr>
            <p:ph type="body" idx="14"/>
          </p:nvPr>
        </p:nvSpPr>
        <p:spPr>
          <a:xfrm>
            <a:off x="839788" y="2336618"/>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Text Placeholder 2">
            <a:extLst>
              <a:ext uri="{FF2B5EF4-FFF2-40B4-BE49-F238E27FC236}">
                <a16:creationId xmlns:a16="http://schemas.microsoft.com/office/drawing/2014/main" id="{C3B14747-C75D-C645-9807-6E39DA50BF02}"/>
              </a:ext>
            </a:extLst>
          </p:cNvPr>
          <p:cNvSpPr>
            <a:spLocks noGrp="1"/>
          </p:cNvSpPr>
          <p:nvPr>
            <p:ph type="body" idx="15"/>
          </p:nvPr>
        </p:nvSpPr>
        <p:spPr>
          <a:xfrm>
            <a:off x="6220991" y="2336618"/>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E5E0504A-58CB-4B4A-9148-98933CD4A344}"/>
              </a:ext>
            </a:extLst>
          </p:cNvPr>
          <p:cNvSpPr>
            <a:spLocks noGrp="1"/>
          </p:cNvSpPr>
          <p:nvPr>
            <p:ph type="body" idx="16"/>
          </p:nvPr>
        </p:nvSpPr>
        <p:spPr>
          <a:xfrm>
            <a:off x="839788" y="3194374"/>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Text Placeholder 2">
            <a:extLst>
              <a:ext uri="{FF2B5EF4-FFF2-40B4-BE49-F238E27FC236}">
                <a16:creationId xmlns:a16="http://schemas.microsoft.com/office/drawing/2014/main" id="{5516FE3A-AFE6-3445-97D1-943A31734CF9}"/>
              </a:ext>
            </a:extLst>
          </p:cNvPr>
          <p:cNvSpPr>
            <a:spLocks noGrp="1"/>
          </p:cNvSpPr>
          <p:nvPr>
            <p:ph type="body" idx="17"/>
          </p:nvPr>
        </p:nvSpPr>
        <p:spPr>
          <a:xfrm>
            <a:off x="6220991" y="3194374"/>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2">
            <a:extLst>
              <a:ext uri="{FF2B5EF4-FFF2-40B4-BE49-F238E27FC236}">
                <a16:creationId xmlns:a16="http://schemas.microsoft.com/office/drawing/2014/main" id="{D791C9C2-A971-3B41-B771-830CB41BC18D}"/>
              </a:ext>
            </a:extLst>
          </p:cNvPr>
          <p:cNvSpPr>
            <a:spLocks noGrp="1"/>
          </p:cNvSpPr>
          <p:nvPr>
            <p:ph type="body" idx="18"/>
          </p:nvPr>
        </p:nvSpPr>
        <p:spPr>
          <a:xfrm>
            <a:off x="839788" y="4060221"/>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E8695C79-1C8D-B34F-ACFB-DE57EC2F6CC9}"/>
              </a:ext>
            </a:extLst>
          </p:cNvPr>
          <p:cNvSpPr>
            <a:spLocks noGrp="1"/>
          </p:cNvSpPr>
          <p:nvPr>
            <p:ph type="body" idx="19"/>
          </p:nvPr>
        </p:nvSpPr>
        <p:spPr>
          <a:xfrm>
            <a:off x="6220991" y="4060221"/>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Text Placeholder 2">
            <a:extLst>
              <a:ext uri="{FF2B5EF4-FFF2-40B4-BE49-F238E27FC236}">
                <a16:creationId xmlns:a16="http://schemas.microsoft.com/office/drawing/2014/main" id="{363AACDB-A7FB-4C43-9D1A-C18E71A5A354}"/>
              </a:ext>
            </a:extLst>
          </p:cNvPr>
          <p:cNvSpPr>
            <a:spLocks noGrp="1"/>
          </p:cNvSpPr>
          <p:nvPr>
            <p:ph type="body" idx="20"/>
          </p:nvPr>
        </p:nvSpPr>
        <p:spPr>
          <a:xfrm>
            <a:off x="839788" y="4917976"/>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2">
            <a:extLst>
              <a:ext uri="{FF2B5EF4-FFF2-40B4-BE49-F238E27FC236}">
                <a16:creationId xmlns:a16="http://schemas.microsoft.com/office/drawing/2014/main" id="{64786C29-5E0B-FE41-A2CB-F20B9B897814}"/>
              </a:ext>
            </a:extLst>
          </p:cNvPr>
          <p:cNvSpPr>
            <a:spLocks noGrp="1"/>
          </p:cNvSpPr>
          <p:nvPr>
            <p:ph type="body" idx="21"/>
          </p:nvPr>
        </p:nvSpPr>
        <p:spPr>
          <a:xfrm>
            <a:off x="6220991" y="4917976"/>
            <a:ext cx="5157787" cy="697895"/>
          </a:xfrm>
        </p:spPr>
        <p:txBody>
          <a:bodyPr anchor="t"/>
          <a:lstStyle>
            <a:lvl1pPr marL="342900" indent="-342900">
              <a:buClr>
                <a:srgbClr val="00E6CB"/>
              </a:buClr>
              <a:buFont typeface="Arial" panose="020B0604020202020204" pitchFamily="34" charset="0"/>
              <a:buChar char="•"/>
              <a:defRPr sz="2400" b="0">
                <a:solidFill>
                  <a:srgbClr val="4620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Rectangle 21">
            <a:extLst>
              <a:ext uri="{FF2B5EF4-FFF2-40B4-BE49-F238E27FC236}">
                <a16:creationId xmlns:a16="http://schemas.microsoft.com/office/drawing/2014/main" id="{4297F053-DF2D-F749-8559-BCC125C1C45F}"/>
              </a:ext>
            </a:extLst>
          </p:cNvPr>
          <p:cNvSpPr/>
          <p:nvPr userDrawn="1"/>
        </p:nvSpPr>
        <p:spPr>
          <a:xfrm>
            <a:off x="9251071" y="5785507"/>
            <a:ext cx="2911426" cy="11848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0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4839-CF65-964A-85D0-8562615BEC18}"/>
              </a:ext>
            </a:extLst>
          </p:cNvPr>
          <p:cNvSpPr>
            <a:spLocks noGrp="1"/>
          </p:cNvSpPr>
          <p:nvPr>
            <p:ph type="title" hasCustomPrompt="1"/>
          </p:nvPr>
        </p:nvSpPr>
        <p:spPr>
          <a:xfrm>
            <a:off x="838200" y="2766218"/>
            <a:ext cx="10515600" cy="1325563"/>
          </a:xfrm>
        </p:spPr>
        <p:txBody>
          <a:bodyPr/>
          <a:lstStyle>
            <a:lvl1pPr algn="ctr">
              <a:defRPr/>
            </a:lvl1pPr>
          </a:lstStyle>
          <a:p>
            <a:r>
              <a:rPr lang="en-GB"/>
              <a:t>Title Slide</a:t>
            </a:r>
            <a:endParaRPr lang="en-US"/>
          </a:p>
        </p:txBody>
      </p:sp>
      <p:pic>
        <p:nvPicPr>
          <p:cNvPr id="4" name="Picture 3">
            <a:extLst>
              <a:ext uri="{FF2B5EF4-FFF2-40B4-BE49-F238E27FC236}">
                <a16:creationId xmlns:a16="http://schemas.microsoft.com/office/drawing/2014/main" id="{5ADC3CF6-8120-F142-9C16-5D030B857469}"/>
              </a:ext>
            </a:extLst>
          </p:cNvPr>
          <p:cNvPicPr>
            <a:picLocks noChangeAspect="1"/>
          </p:cNvPicPr>
          <p:nvPr userDrawn="1"/>
        </p:nvPicPr>
        <p:blipFill>
          <a:blip r:embed="rId3"/>
          <a:stretch>
            <a:fillRect/>
          </a:stretch>
        </p:blipFill>
        <p:spPr>
          <a:xfrm>
            <a:off x="9251071" y="5804557"/>
            <a:ext cx="2911426" cy="1158816"/>
          </a:xfrm>
          <a:prstGeom prst="rect">
            <a:avLst/>
          </a:prstGeom>
        </p:spPr>
      </p:pic>
    </p:spTree>
    <p:extLst>
      <p:ext uri="{BB962C8B-B14F-4D97-AF65-F5344CB8AC3E}">
        <p14:creationId xmlns:p14="http://schemas.microsoft.com/office/powerpoint/2010/main" val="166748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x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AC792E-F5ED-9D4C-A736-D989CE4EC071}"/>
              </a:ext>
            </a:extLst>
          </p:cNvPr>
          <p:cNvPicPr>
            <a:picLocks noChangeAspect="1"/>
          </p:cNvPicPr>
          <p:nvPr userDrawn="1"/>
        </p:nvPicPr>
        <p:blipFill>
          <a:blip r:embed="rId3"/>
          <a:stretch>
            <a:fillRect/>
          </a:stretch>
        </p:blipFill>
        <p:spPr>
          <a:xfrm>
            <a:off x="838200" y="1352550"/>
            <a:ext cx="6235700" cy="4152900"/>
          </a:xfrm>
          <a:prstGeom prst="rect">
            <a:avLst/>
          </a:prstGeom>
        </p:spPr>
      </p:pic>
      <p:sp>
        <p:nvSpPr>
          <p:cNvPr id="6" name="Rectangle 5">
            <a:extLst>
              <a:ext uri="{FF2B5EF4-FFF2-40B4-BE49-F238E27FC236}">
                <a16:creationId xmlns:a16="http://schemas.microsoft.com/office/drawing/2014/main" id="{0F0BDC8E-5B5B-4E4E-BAF2-18AEFD808768}"/>
              </a:ext>
            </a:extLst>
          </p:cNvPr>
          <p:cNvSpPr/>
          <p:nvPr userDrawn="1"/>
        </p:nvSpPr>
        <p:spPr>
          <a:xfrm>
            <a:off x="9251071" y="5785507"/>
            <a:ext cx="2911426" cy="11848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10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 x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C2E19-5017-A446-A256-1432676531D3}"/>
              </a:ext>
            </a:extLst>
          </p:cNvPr>
          <p:cNvPicPr>
            <a:picLocks noChangeAspect="1"/>
          </p:cNvPicPr>
          <p:nvPr userDrawn="1"/>
        </p:nvPicPr>
        <p:blipFill>
          <a:blip r:embed="rId3"/>
          <a:stretch>
            <a:fillRect/>
          </a:stretch>
        </p:blipFill>
        <p:spPr>
          <a:xfrm>
            <a:off x="8595804" y="1426288"/>
            <a:ext cx="3050095" cy="2031326"/>
          </a:xfrm>
          <a:prstGeom prst="rect">
            <a:avLst/>
          </a:prstGeom>
        </p:spPr>
      </p:pic>
      <p:pic>
        <p:nvPicPr>
          <p:cNvPr id="8" name="Picture 7">
            <a:extLst>
              <a:ext uri="{FF2B5EF4-FFF2-40B4-BE49-F238E27FC236}">
                <a16:creationId xmlns:a16="http://schemas.microsoft.com/office/drawing/2014/main" id="{AF4F1B57-BC15-E94B-814D-AFF89198BFF9}"/>
              </a:ext>
            </a:extLst>
          </p:cNvPr>
          <p:cNvPicPr>
            <a:picLocks noChangeAspect="1"/>
          </p:cNvPicPr>
          <p:nvPr userDrawn="1"/>
        </p:nvPicPr>
        <p:blipFill>
          <a:blip r:embed="rId3"/>
          <a:stretch>
            <a:fillRect/>
          </a:stretch>
        </p:blipFill>
        <p:spPr>
          <a:xfrm>
            <a:off x="5436852" y="1426288"/>
            <a:ext cx="3048705" cy="2030400"/>
          </a:xfrm>
          <a:prstGeom prst="rect">
            <a:avLst/>
          </a:prstGeom>
        </p:spPr>
      </p:pic>
      <p:pic>
        <p:nvPicPr>
          <p:cNvPr id="9" name="Picture 8">
            <a:extLst>
              <a:ext uri="{FF2B5EF4-FFF2-40B4-BE49-F238E27FC236}">
                <a16:creationId xmlns:a16="http://schemas.microsoft.com/office/drawing/2014/main" id="{2A7E221D-DB74-C246-BF2A-D5081C66AA65}"/>
              </a:ext>
            </a:extLst>
          </p:cNvPr>
          <p:cNvPicPr>
            <a:picLocks noChangeAspect="1"/>
          </p:cNvPicPr>
          <p:nvPr userDrawn="1"/>
        </p:nvPicPr>
        <p:blipFill>
          <a:blip r:embed="rId3"/>
          <a:stretch>
            <a:fillRect/>
          </a:stretch>
        </p:blipFill>
        <p:spPr>
          <a:xfrm>
            <a:off x="8595804" y="3547861"/>
            <a:ext cx="3050095" cy="2031326"/>
          </a:xfrm>
          <a:prstGeom prst="rect">
            <a:avLst/>
          </a:prstGeom>
        </p:spPr>
      </p:pic>
      <p:pic>
        <p:nvPicPr>
          <p:cNvPr id="10" name="Picture 9">
            <a:extLst>
              <a:ext uri="{FF2B5EF4-FFF2-40B4-BE49-F238E27FC236}">
                <a16:creationId xmlns:a16="http://schemas.microsoft.com/office/drawing/2014/main" id="{C6366F0C-B891-4F4A-A590-9A0CF8F5AD4D}"/>
              </a:ext>
            </a:extLst>
          </p:cNvPr>
          <p:cNvPicPr>
            <a:picLocks noChangeAspect="1"/>
          </p:cNvPicPr>
          <p:nvPr userDrawn="1"/>
        </p:nvPicPr>
        <p:blipFill>
          <a:blip r:embed="rId3"/>
          <a:stretch>
            <a:fillRect/>
          </a:stretch>
        </p:blipFill>
        <p:spPr>
          <a:xfrm>
            <a:off x="5436852" y="3547861"/>
            <a:ext cx="3050095" cy="2031326"/>
          </a:xfrm>
          <a:prstGeom prst="rect">
            <a:avLst/>
          </a:prstGeom>
        </p:spPr>
      </p:pic>
      <p:sp>
        <p:nvSpPr>
          <p:cNvPr id="12" name="Rectangle 11">
            <a:extLst>
              <a:ext uri="{FF2B5EF4-FFF2-40B4-BE49-F238E27FC236}">
                <a16:creationId xmlns:a16="http://schemas.microsoft.com/office/drawing/2014/main" id="{8C8B2750-69CE-474D-A147-57FAE070EF67}"/>
              </a:ext>
            </a:extLst>
          </p:cNvPr>
          <p:cNvSpPr/>
          <p:nvPr userDrawn="1"/>
        </p:nvSpPr>
        <p:spPr>
          <a:xfrm>
            <a:off x="9251071" y="5785507"/>
            <a:ext cx="2911426" cy="11848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306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yopgraphy slide">
    <p:bg>
      <p:bgPr>
        <a:solidFill>
          <a:srgbClr val="F6F6F6"/>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D043089-9C94-684F-A141-56FC1D9702B9}"/>
              </a:ext>
            </a:extLst>
          </p:cNvPr>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lvl1pPr>
              <a:defRPr>
                <a:solidFill>
                  <a:srgbClr val="462072"/>
                </a:solidFill>
              </a:defRPr>
            </a:lvl1pPr>
          </a:lstStyle>
          <a:p>
            <a:r>
              <a:rPr lang="en-GB"/>
              <a:t>Typography - Asap Bold for headers</a:t>
            </a:r>
            <a:endParaRPr lang="en-US"/>
          </a:p>
        </p:txBody>
      </p:sp>
      <p:sp>
        <p:nvSpPr>
          <p:cNvPr id="5" name="Text Placeholder 2">
            <a:extLst>
              <a:ext uri="{FF2B5EF4-FFF2-40B4-BE49-F238E27FC236}">
                <a16:creationId xmlns:a16="http://schemas.microsoft.com/office/drawing/2014/main" id="{5EDC5AE8-DB7E-1F47-B3B8-DA3245B49DB6}"/>
              </a:ext>
            </a:extLst>
          </p:cNvPr>
          <p:cNvSpPr>
            <a:spLocks noGrp="1"/>
          </p:cNvSpPr>
          <p:nvPr>
            <p:ph idx="1" hasCustomPrompt="1"/>
          </p:nvPr>
        </p:nvSpPr>
        <p:spPr>
          <a:xfrm>
            <a:off x="838200" y="1825624"/>
            <a:ext cx="5741504" cy="1861793"/>
          </a:xfrm>
          <a:prstGeom prst="rect">
            <a:avLst/>
          </a:prstGeom>
        </p:spPr>
        <p:txBody>
          <a:bodyPr vert="horz" lIns="91440" tIns="45720" rIns="91440" bIns="45720" rtlCol="0">
            <a:normAutofit/>
          </a:bodyPr>
          <a:lstStyle>
            <a:lvl1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46207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Work Sans for body</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45EB1FA1-DF74-6F46-9F87-3F0CAE5BCC2F}"/>
              </a:ext>
            </a:extLst>
          </p:cNvPr>
          <p:cNvSpPr/>
          <p:nvPr userDrawn="1"/>
        </p:nvSpPr>
        <p:spPr>
          <a:xfrm>
            <a:off x="9251071" y="5785507"/>
            <a:ext cx="2911426" cy="11848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531D-7DED-4BF6-921D-4FCD76FCEB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9AB777-7B91-4D56-AB3E-2ED403A6E3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E02D3-AE9B-47E0-AE80-4D6E1B7D3FBF}"/>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DC5BE147-7FC2-42DC-9269-CECA3B5270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EF1C9-4DB6-4C7D-BA45-9867E9FA61A6}"/>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4247578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of 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43BC-4BCC-CB4A-9FB4-104D8D270E66}"/>
              </a:ext>
            </a:extLst>
          </p:cNvPr>
          <p:cNvSpPr>
            <a:spLocks noGrp="1"/>
          </p:cNvSpPr>
          <p:nvPr>
            <p:ph type="ctrTitle" hasCustomPrompt="1"/>
          </p:nvPr>
        </p:nvSpPr>
        <p:spPr>
          <a:xfrm>
            <a:off x="1034143" y="2426165"/>
            <a:ext cx="6008914" cy="519841"/>
          </a:xfrm>
        </p:spPr>
        <p:txBody>
          <a:bodyPr anchor="t">
            <a:normAutofit/>
          </a:bodyPr>
          <a:lstStyle>
            <a:lvl1pPr algn="l">
              <a:defRPr sz="4400">
                <a:solidFill>
                  <a:schemeClr val="bg1"/>
                </a:solidFill>
              </a:defRPr>
            </a:lvl1pPr>
          </a:lstStyle>
          <a:p>
            <a:r>
              <a:rPr lang="en-GB"/>
              <a:t>Thank you</a:t>
            </a:r>
            <a:endParaRPr lang="en-US"/>
          </a:p>
        </p:txBody>
      </p:sp>
      <p:sp>
        <p:nvSpPr>
          <p:cNvPr id="3" name="Subtitle 2">
            <a:extLst>
              <a:ext uri="{FF2B5EF4-FFF2-40B4-BE49-F238E27FC236}">
                <a16:creationId xmlns:a16="http://schemas.microsoft.com/office/drawing/2014/main" id="{1C84F27E-F407-8140-B0D5-61798A422E80}"/>
              </a:ext>
            </a:extLst>
          </p:cNvPr>
          <p:cNvSpPr>
            <a:spLocks noGrp="1"/>
          </p:cNvSpPr>
          <p:nvPr>
            <p:ph type="subTitle" idx="1"/>
          </p:nvPr>
        </p:nvSpPr>
        <p:spPr>
          <a:xfrm>
            <a:off x="1034143" y="3278122"/>
            <a:ext cx="6008914" cy="301756"/>
          </a:xfrm>
        </p:spPr>
        <p:txBody>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15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DB4F-A26F-257E-031E-13AF6FB11E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301ECA-8049-6938-0B83-F879086024B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BC34F8-7A5E-708A-B96F-B4D9FD366C72}"/>
              </a:ext>
            </a:extLst>
          </p:cNvPr>
          <p:cNvSpPr>
            <a:spLocks noGrp="1"/>
          </p:cNvSpPr>
          <p:nvPr>
            <p:ph type="dt" sz="half" idx="10"/>
          </p:nvPr>
        </p:nvSpPr>
        <p:spPr/>
        <p:txBody>
          <a:bodyPr/>
          <a:lstStyle/>
          <a:p>
            <a:fld id="{2FBF74E4-9A0A-2543-944E-BADEDBA1E9AF}" type="datetimeFigureOut">
              <a:rPr lang="en-US" smtClean="0"/>
              <a:t>9/14/2023</a:t>
            </a:fld>
            <a:endParaRPr lang="en-US"/>
          </a:p>
        </p:txBody>
      </p:sp>
      <p:sp>
        <p:nvSpPr>
          <p:cNvPr id="5" name="Footer Placeholder 4">
            <a:extLst>
              <a:ext uri="{FF2B5EF4-FFF2-40B4-BE49-F238E27FC236}">
                <a16:creationId xmlns:a16="http://schemas.microsoft.com/office/drawing/2014/main" id="{66BEF5B7-6C4E-17C3-8EC5-EA634CAEB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A3342-567B-A52F-5DEB-C73C03509B81}"/>
              </a:ext>
            </a:extLst>
          </p:cNvPr>
          <p:cNvSpPr>
            <a:spLocks noGrp="1"/>
          </p:cNvSpPr>
          <p:nvPr>
            <p:ph type="sldNum" sz="quarter" idx="12"/>
          </p:nvPr>
        </p:nvSpPr>
        <p:spPr/>
        <p:txBody>
          <a:bodyPr/>
          <a:lstStyle/>
          <a:p>
            <a:fld id="{FE928F57-C487-3A48-A56D-FAA3E0B4222C}" type="slidenum">
              <a:rPr lang="en-US" smtClean="0"/>
              <a:t>‹#›</a:t>
            </a:fld>
            <a:endParaRPr lang="en-US"/>
          </a:p>
        </p:txBody>
      </p:sp>
    </p:spTree>
    <p:extLst>
      <p:ext uri="{BB962C8B-B14F-4D97-AF65-F5344CB8AC3E}">
        <p14:creationId xmlns:p14="http://schemas.microsoft.com/office/powerpoint/2010/main" val="3804198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EE77-D25B-A327-74CB-67FBC7AB5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AA332F-B1B0-90F6-4BA9-9F7F89737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C6C58F-2A6E-CB5A-E24D-1123CD80746D}"/>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74744F23-F7EE-28E6-AE4A-07C810C8C5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3BE3D-8832-2472-2213-DC093D585584}"/>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05746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FFC0-3283-FD1E-6188-1E9F242ED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18B4A0-2AA3-3195-003D-981E6D63A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F8A71-4CBB-3F5D-6099-F75E22BE33F5}"/>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5FD0F8B9-412B-982A-3131-D95B41A9D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2BFF7-EB20-FC01-3568-A64E8A2BAAE1}"/>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266952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13D2-D4B2-E4BC-8D0D-5B221AFC1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60632-D5B6-F783-E70A-964B46836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8CE05-6E97-EFD1-ABA2-E0F221192D90}"/>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3B87EA88-A7B7-CDC9-BE96-EBE505C02F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0A48E-5677-5AB7-1114-3F5B11BE180F}"/>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05287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2CC1-2D35-050E-2E1D-062E0BA48D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DA0593-38F1-DFCD-D350-EBADE15F4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9E62-FCED-2503-2DE6-45DF700AEA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96EC57-5ED8-DD28-36AF-40E55657EB7B}"/>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6" name="Footer Placeholder 5">
            <a:extLst>
              <a:ext uri="{FF2B5EF4-FFF2-40B4-BE49-F238E27FC236}">
                <a16:creationId xmlns:a16="http://schemas.microsoft.com/office/drawing/2014/main" id="{04B8BF92-EDFE-9B88-3EEF-14309C656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26A0E5-169A-3C87-F416-8FFC9050C286}"/>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348040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19C5-43AD-B8FF-4731-77B0CE83D7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1F77C-0E32-9AB3-D18B-D243969BC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35AA2-EC01-F262-E73A-C1EBE5EF1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2A8020-6417-2684-E235-6894E17A9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F3D1E6-B399-CAB8-13DA-459FC8993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A36FFB-E050-694B-2353-7F5F350896AE}"/>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8" name="Footer Placeholder 7">
            <a:extLst>
              <a:ext uri="{FF2B5EF4-FFF2-40B4-BE49-F238E27FC236}">
                <a16:creationId xmlns:a16="http://schemas.microsoft.com/office/drawing/2014/main" id="{538CEC33-7EBF-1D02-718D-4AAD652D3F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5B0BFF-B349-2357-EC8D-2B082C15046F}"/>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578818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2FA6-B768-247F-B223-EE97DF4E4A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2416F-0B8C-327E-10EA-1450374BC88C}"/>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4" name="Footer Placeholder 3">
            <a:extLst>
              <a:ext uri="{FF2B5EF4-FFF2-40B4-BE49-F238E27FC236}">
                <a16:creationId xmlns:a16="http://schemas.microsoft.com/office/drawing/2014/main" id="{FBC0EF10-7AE7-7A8F-35AD-48CA068B6F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3588F3-1896-C66C-7643-B34797CB2418}"/>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453200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ADD9C-A258-8D9C-0A6F-FA7127C79867}"/>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3" name="Footer Placeholder 2">
            <a:extLst>
              <a:ext uri="{FF2B5EF4-FFF2-40B4-BE49-F238E27FC236}">
                <a16:creationId xmlns:a16="http://schemas.microsoft.com/office/drawing/2014/main" id="{C514166C-BD87-5133-37CF-08AC1D5C69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EA7C76-20D4-2133-FD00-CF6C0E7ED467}"/>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2129826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11A5-C514-DA0E-1D94-95CD2CD0F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EFAF8D-81AE-470F-9300-809DF1D38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85BEAB-40C6-EC4A-A201-3D683E5C5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47A28-1096-F31E-32CD-516540D8EEE1}"/>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6" name="Footer Placeholder 5">
            <a:extLst>
              <a:ext uri="{FF2B5EF4-FFF2-40B4-BE49-F238E27FC236}">
                <a16:creationId xmlns:a16="http://schemas.microsoft.com/office/drawing/2014/main" id="{A293D7FB-FA50-1CB1-6432-767294E3F9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6B64C1-9E60-053E-60BE-20963BC73743}"/>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49838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36D5-0299-456F-94B5-91156D12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C6C2F5-A145-4761-83CA-BD170C554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4477A1-03E2-4FEF-8775-45C577842347}"/>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58CA8999-C732-49DD-98DA-E1BDEA3209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F4FCE-3D25-421D-92AC-72409D0AC90C}"/>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092273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012C-719B-C3DF-9974-26C3C56FD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098CED-3E94-088F-426B-D344D227D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5E5DFC-81CD-EB12-39A5-E3CED4ED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F0E54-7669-3517-CFAA-38D7E649CD77}"/>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6" name="Footer Placeholder 5">
            <a:extLst>
              <a:ext uri="{FF2B5EF4-FFF2-40B4-BE49-F238E27FC236}">
                <a16:creationId xmlns:a16="http://schemas.microsoft.com/office/drawing/2014/main" id="{A00DBAAC-4CCC-1BC4-936D-9C1F02FD0E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FF6788-C8EB-56F8-D3EF-E75703509AE1}"/>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922486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AB1D-90B4-E01A-3162-1379F613BA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ADCAA0-6DDA-7805-A53B-0A9B24B49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C78754-9D23-E50B-CBC3-EBDE37E5BD00}"/>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24535257-051C-3C8E-6DFE-363A24C0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56150-024B-962E-75DC-B2DB23BADB91}"/>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762176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C0C46-97E9-690F-E915-399DFF0397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3930F-E633-ED4E-C0D4-A3EFD91AAA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4D61-7846-9185-F103-4C383B1DBF71}"/>
              </a:ext>
            </a:extLst>
          </p:cNvPr>
          <p:cNvSpPr>
            <a:spLocks noGrp="1"/>
          </p:cNvSpPr>
          <p:nvPr>
            <p:ph type="dt" sz="half" idx="10"/>
          </p:nvPr>
        </p:nvSpPr>
        <p:spPr/>
        <p:txBody>
          <a:body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36AC1FC9-5355-854C-4DFB-D9D32F697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6BCD2-EE1F-7BC3-0449-12E7CC9A9326}"/>
              </a:ext>
            </a:extLst>
          </p:cNvPr>
          <p:cNvSpPr>
            <a:spLocks noGrp="1"/>
          </p:cNvSpPr>
          <p:nvPr>
            <p:ph type="sldNum" sz="quarter" idx="12"/>
          </p:nvPr>
        </p:nvSpPr>
        <p:spPr/>
        <p:txBody>
          <a:bodyPr/>
          <a:lstStyle/>
          <a:p>
            <a:fld id="{B71549F5-4F65-4D6A-8C85-E083AE327FE4}" type="slidenum">
              <a:rPr lang="en-GB" smtClean="0"/>
              <a:t>‹#›</a:t>
            </a:fld>
            <a:endParaRPr lang="en-GB"/>
          </a:p>
        </p:txBody>
      </p:sp>
    </p:spTree>
    <p:extLst>
      <p:ext uri="{BB962C8B-B14F-4D97-AF65-F5344CB8AC3E}">
        <p14:creationId xmlns:p14="http://schemas.microsoft.com/office/powerpoint/2010/main" val="173806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8A39-2C51-470C-9200-3CD991EC7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463C4E-46F7-47D8-9C09-D9707BB6C5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5523F3-F954-4B6D-A891-2DD4945F95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0640B0-46DD-4303-97CF-CF03951714FF}"/>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6" name="Footer Placeholder 5">
            <a:extLst>
              <a:ext uri="{FF2B5EF4-FFF2-40B4-BE49-F238E27FC236}">
                <a16:creationId xmlns:a16="http://schemas.microsoft.com/office/drawing/2014/main" id="{E391656F-362B-4C0B-AFA8-01C9D2984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0A34AE-D001-4151-A957-A87E3DE4EE1F}"/>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285325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5E18-1BD5-41F7-9745-2D0BDE8B5D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6CBD0D-E2E2-425B-851E-0254DED78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235BE9-F891-49AD-94C2-C60D48E753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C64F4A-2065-41EF-9D8A-3AF407989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A64B83-007C-4D31-90F8-D214AD2918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EB0F1-8FE3-46AB-B6AC-45C64377F809}"/>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8" name="Footer Placeholder 7">
            <a:extLst>
              <a:ext uri="{FF2B5EF4-FFF2-40B4-BE49-F238E27FC236}">
                <a16:creationId xmlns:a16="http://schemas.microsoft.com/office/drawing/2014/main" id="{FB33F627-516E-4827-AD77-BD165AC25A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51039B-B0C2-4CD1-8295-D91695C7B724}"/>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50428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92F7-9FE9-4E03-BC2C-CEACBC7D52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97528F-7BB1-453E-BB8A-23223AD2564C}"/>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4" name="Footer Placeholder 3">
            <a:extLst>
              <a:ext uri="{FF2B5EF4-FFF2-40B4-BE49-F238E27FC236}">
                <a16:creationId xmlns:a16="http://schemas.microsoft.com/office/drawing/2014/main" id="{4E497A00-F249-40D7-852B-C2423B954C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AD2C10-8832-43E9-BFAC-43FE6EA6E0C1}"/>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23626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E2305-FEA5-4B60-A4AA-3990793EA048}"/>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3" name="Footer Placeholder 2">
            <a:extLst>
              <a:ext uri="{FF2B5EF4-FFF2-40B4-BE49-F238E27FC236}">
                <a16:creationId xmlns:a16="http://schemas.microsoft.com/office/drawing/2014/main" id="{6A46C1F0-E2F9-42F1-AAA9-8A88B1632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1739F6-1F81-4A04-B931-999D094ADF68}"/>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09821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CC9A-8251-44D0-9A05-F773576AD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EB9DE4-F293-4AAE-95A9-0F754449F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18E2F-3DFB-4A5F-A215-3F36B7A2C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76CFAA-247D-457F-81F7-3CCCF8C3F79B}"/>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6" name="Footer Placeholder 5">
            <a:extLst>
              <a:ext uri="{FF2B5EF4-FFF2-40B4-BE49-F238E27FC236}">
                <a16:creationId xmlns:a16="http://schemas.microsoft.com/office/drawing/2014/main" id="{19697B2E-7695-4698-A9F5-1DC9920A15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11A0E-2836-47B8-B372-B9D6AFCC7623}"/>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50827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44F1-9213-419F-9E86-26D3D898E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558DD4-C157-4B03-A909-D84AB774A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DF8B98-A88E-4510-A8B7-88EF44DCD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41C41D-5269-4073-BDC5-E67D350E724A}"/>
              </a:ext>
            </a:extLst>
          </p:cNvPr>
          <p:cNvSpPr>
            <a:spLocks noGrp="1"/>
          </p:cNvSpPr>
          <p:nvPr>
            <p:ph type="dt" sz="half" idx="10"/>
          </p:nvPr>
        </p:nvSpPr>
        <p:spPr/>
        <p:txBody>
          <a:bodyPr/>
          <a:lstStyle/>
          <a:p>
            <a:fld id="{F277FE8C-4F89-43DF-9A6E-30157081EE36}" type="datetimeFigureOut">
              <a:rPr lang="en-GB" smtClean="0"/>
              <a:t>14/09/2023</a:t>
            </a:fld>
            <a:endParaRPr lang="en-GB"/>
          </a:p>
        </p:txBody>
      </p:sp>
      <p:sp>
        <p:nvSpPr>
          <p:cNvPr id="6" name="Footer Placeholder 5">
            <a:extLst>
              <a:ext uri="{FF2B5EF4-FFF2-40B4-BE49-F238E27FC236}">
                <a16:creationId xmlns:a16="http://schemas.microsoft.com/office/drawing/2014/main" id="{789A3665-61C5-4488-89C7-AAF77B5FB4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2F652-6AF0-457C-B38D-29C2E6F84878}"/>
              </a:ext>
            </a:extLst>
          </p:cNvPr>
          <p:cNvSpPr>
            <a:spLocks noGrp="1"/>
          </p:cNvSpPr>
          <p:nvPr>
            <p:ph type="sldNum" sz="quarter" idx="12"/>
          </p:nvPr>
        </p:nvSpPr>
        <p:spPr/>
        <p:txBody>
          <a:bodyPr/>
          <a:lstStyle/>
          <a:p>
            <a:fld id="{200BFEBD-383F-4406-A406-68B186E12330}" type="slidenum">
              <a:rPr lang="en-GB" smtClean="0"/>
              <a:t>‹#›</a:t>
            </a:fld>
            <a:endParaRPr lang="en-GB"/>
          </a:p>
        </p:txBody>
      </p:sp>
    </p:spTree>
    <p:extLst>
      <p:ext uri="{BB962C8B-B14F-4D97-AF65-F5344CB8AC3E}">
        <p14:creationId xmlns:p14="http://schemas.microsoft.com/office/powerpoint/2010/main" val="341322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51836-3862-4328-81B1-AA4805800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A89FA4-21EC-4F12-9D4D-32E6641D3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6FC05-AB94-470B-B3F2-E270B2CA3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7FE8C-4F89-43DF-9A6E-30157081EE36}" type="datetimeFigureOut">
              <a:rPr lang="en-GB" smtClean="0"/>
              <a:t>14/09/2023</a:t>
            </a:fld>
            <a:endParaRPr lang="en-GB"/>
          </a:p>
        </p:txBody>
      </p:sp>
      <p:sp>
        <p:nvSpPr>
          <p:cNvPr id="5" name="Footer Placeholder 4">
            <a:extLst>
              <a:ext uri="{FF2B5EF4-FFF2-40B4-BE49-F238E27FC236}">
                <a16:creationId xmlns:a16="http://schemas.microsoft.com/office/drawing/2014/main" id="{3F2684B8-96EA-4E7E-ADDE-092D7A2F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FA10FB-A4CF-4566-A032-C05827BAA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BFEBD-383F-4406-A406-68B186E12330}" type="slidenum">
              <a:rPr lang="en-GB" smtClean="0"/>
              <a:t>‹#›</a:t>
            </a:fld>
            <a:endParaRPr lang="en-GB"/>
          </a:p>
        </p:txBody>
      </p:sp>
    </p:spTree>
    <p:extLst>
      <p:ext uri="{BB962C8B-B14F-4D97-AF65-F5344CB8AC3E}">
        <p14:creationId xmlns:p14="http://schemas.microsoft.com/office/powerpoint/2010/main" val="57370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6207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7F566-463E-B94C-BAFC-C11563C6A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Page Title Asap Bold</a:t>
            </a:r>
            <a:endParaRPr lang="en-US"/>
          </a:p>
        </p:txBody>
      </p:sp>
      <p:sp>
        <p:nvSpPr>
          <p:cNvPr id="3" name="Text Placeholder 2">
            <a:extLst>
              <a:ext uri="{FF2B5EF4-FFF2-40B4-BE49-F238E27FC236}">
                <a16:creationId xmlns:a16="http://schemas.microsoft.com/office/drawing/2014/main" id="{EF9E6E07-D960-A14C-BF4F-172D7ECF0D69}"/>
              </a:ext>
            </a:extLst>
          </p:cNvPr>
          <p:cNvSpPr>
            <a:spLocks noGrp="1"/>
          </p:cNvSpPr>
          <p:nvPr>
            <p:ph type="body" idx="1"/>
          </p:nvPr>
        </p:nvSpPr>
        <p:spPr>
          <a:xfrm>
            <a:off x="838200" y="1825625"/>
            <a:ext cx="5257800" cy="2165804"/>
          </a:xfrm>
          <a:prstGeom prst="rect">
            <a:avLst/>
          </a:prstGeom>
        </p:spPr>
        <p:txBody>
          <a:bodyPr vert="horz" lIns="91440" tIns="45720" rIns="91440" bIns="45720" rtlCol="0">
            <a:normAutofit/>
          </a:bodyPr>
          <a:lstStyle/>
          <a:p>
            <a:pPr lvl="0"/>
            <a:r>
              <a:rPr lang="en-GB"/>
              <a:t>Open Sans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5DBF6A0-E83E-0640-9BDC-A22928B12F2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A50AC753-9FD7-C244-9A85-A46C36C10CA3}" type="slidenum">
              <a:rPr lang="en-US" smtClean="0"/>
              <a:pPr/>
              <a:t>‹#›</a:t>
            </a:fld>
            <a:endParaRPr lang="en-US"/>
          </a:p>
        </p:txBody>
      </p:sp>
    </p:spTree>
    <p:extLst>
      <p:ext uri="{BB962C8B-B14F-4D97-AF65-F5344CB8AC3E}">
        <p14:creationId xmlns:p14="http://schemas.microsoft.com/office/powerpoint/2010/main" val="245723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bg1"/>
          </a:solidFill>
          <a:latin typeface="Asap" panose="020F0504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5FE5E-ED19-27A9-3E25-04448132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EA073F-FDE9-C09F-1D7C-6F178AFAD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08FB36-408F-5F35-63D6-612030C8C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23BFF-0C90-4988-9FC0-B2798FA28BC7}" type="datetimeFigureOut">
              <a:rPr lang="en-GB" smtClean="0"/>
              <a:t>14/09/2023</a:t>
            </a:fld>
            <a:endParaRPr lang="en-GB"/>
          </a:p>
        </p:txBody>
      </p:sp>
      <p:sp>
        <p:nvSpPr>
          <p:cNvPr id="5" name="Footer Placeholder 4">
            <a:extLst>
              <a:ext uri="{FF2B5EF4-FFF2-40B4-BE49-F238E27FC236}">
                <a16:creationId xmlns:a16="http://schemas.microsoft.com/office/drawing/2014/main" id="{6709B0A3-6AAA-0EEA-8E4E-4255E4F2F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7557C4-54F1-566B-29DD-B65CEC1F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549F5-4F65-4D6A-8C85-E083AE327FE4}" type="slidenum">
              <a:rPr lang="en-GB" smtClean="0"/>
              <a:t>‹#›</a:t>
            </a:fld>
            <a:endParaRPr lang="en-GB"/>
          </a:p>
        </p:txBody>
      </p:sp>
    </p:spTree>
    <p:extLst>
      <p:ext uri="{BB962C8B-B14F-4D97-AF65-F5344CB8AC3E}">
        <p14:creationId xmlns:p14="http://schemas.microsoft.com/office/powerpoint/2010/main" val="37144688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4.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hyperlink" Target="https://www.sheffield.ac.uk/ihuman/disability-matters" TargetMode="Externa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hyperlink" Target="http://lillian888.wordpress.com/2014/06/25/a-visit-to-the-normal-zone" TargetMode="Externa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706E06-CB19-EEE2-A956-3FAC3BDDA185}"/>
              </a:ext>
            </a:extLst>
          </p:cNvPr>
          <p:cNvSpPr/>
          <p:nvPr/>
        </p:nvSpPr>
        <p:spPr>
          <a:xfrm>
            <a:off x="0" y="5813971"/>
            <a:ext cx="12192000" cy="1044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8F5C26-A9A9-774A-BD52-F822621FA63A}"/>
              </a:ext>
            </a:extLst>
          </p:cNvPr>
          <p:cNvSpPr>
            <a:spLocks noGrp="1"/>
          </p:cNvSpPr>
          <p:nvPr>
            <p:ph type="ctrTitle"/>
          </p:nvPr>
        </p:nvSpPr>
        <p:spPr>
          <a:xfrm>
            <a:off x="593799" y="2997852"/>
            <a:ext cx="5966616" cy="779132"/>
          </a:xfrm>
        </p:spPr>
        <p:txBody>
          <a:bodyPr anchor="ctr">
            <a:normAutofit fontScale="90000"/>
          </a:bodyPr>
          <a:lstStyle/>
          <a:p>
            <a:r>
              <a:rPr lang="en-US" sz="5400" dirty="0">
                <a:latin typeface="+mn-lt"/>
              </a:rPr>
              <a:t>Dr Hamied Haroon</a:t>
            </a:r>
          </a:p>
        </p:txBody>
      </p:sp>
      <p:sp>
        <p:nvSpPr>
          <p:cNvPr id="3" name="Subtitle 2">
            <a:extLst>
              <a:ext uri="{FF2B5EF4-FFF2-40B4-BE49-F238E27FC236}">
                <a16:creationId xmlns:a16="http://schemas.microsoft.com/office/drawing/2014/main" id="{A92E4AAF-F15B-4544-95C4-0A31D89DDB82}"/>
              </a:ext>
            </a:extLst>
          </p:cNvPr>
          <p:cNvSpPr>
            <a:spLocks noGrp="1"/>
          </p:cNvSpPr>
          <p:nvPr>
            <p:ph type="subTitle" idx="1"/>
          </p:nvPr>
        </p:nvSpPr>
        <p:spPr>
          <a:xfrm>
            <a:off x="593799" y="3874291"/>
            <a:ext cx="5363457" cy="757130"/>
          </a:xfrm>
        </p:spPr>
        <p:txBody>
          <a:bodyPr>
            <a:spAutoFit/>
          </a:bodyPr>
          <a:lstStyle/>
          <a:p>
            <a:r>
              <a:rPr lang="en-US" dirty="0">
                <a:latin typeface="+mn-lt"/>
              </a:rPr>
              <a:t>Research Fellow in                         Quantitative Biomedical MR Imaging</a:t>
            </a:r>
            <a:endParaRPr lang="en-US" dirty="0">
              <a:latin typeface="+mn-lt"/>
              <a:ea typeface="Open Sans" panose="020B0606030504020204" pitchFamily="34" charset="0"/>
              <a:cs typeface="Open Sans" panose="020B0606030504020204" pitchFamily="34" charset="0"/>
            </a:endParaRPr>
          </a:p>
        </p:txBody>
      </p:sp>
      <p:pic>
        <p:nvPicPr>
          <p:cNvPr id="12" name="Picture 11" descr="Text&#10;&#10;Description automatically generated">
            <a:extLst>
              <a:ext uri="{FF2B5EF4-FFF2-40B4-BE49-F238E27FC236}">
                <a16:creationId xmlns:a16="http://schemas.microsoft.com/office/drawing/2014/main" id="{3FC1B6B2-2529-FA5F-76F1-1422F51341AA}"/>
              </a:ext>
            </a:extLst>
          </p:cNvPr>
          <p:cNvPicPr>
            <a:picLocks noChangeAspect="1"/>
          </p:cNvPicPr>
          <p:nvPr/>
        </p:nvPicPr>
        <p:blipFill rotWithShape="1">
          <a:blip r:embed="rId3"/>
          <a:srcRect l="9545" t="23454" r="9848" b="23454"/>
          <a:stretch/>
        </p:blipFill>
        <p:spPr>
          <a:xfrm>
            <a:off x="9295503" y="5984707"/>
            <a:ext cx="2677546" cy="702554"/>
          </a:xfrm>
          <a:prstGeom prst="rect">
            <a:avLst/>
          </a:prstGeom>
        </p:spPr>
      </p:pic>
      <p:pic>
        <p:nvPicPr>
          <p:cNvPr id="14" name="Picture 13" descr="Logo, company name&#10;&#10;Description automatically generated">
            <a:extLst>
              <a:ext uri="{FF2B5EF4-FFF2-40B4-BE49-F238E27FC236}">
                <a16:creationId xmlns:a16="http://schemas.microsoft.com/office/drawing/2014/main" id="{1D6B095E-193D-940A-B350-F4C04B6F6111}"/>
              </a:ext>
            </a:extLst>
          </p:cNvPr>
          <p:cNvPicPr>
            <a:picLocks noChangeAspect="1"/>
          </p:cNvPicPr>
          <p:nvPr/>
        </p:nvPicPr>
        <p:blipFill rotWithShape="1">
          <a:blip r:embed="rId4"/>
          <a:srcRect l="14843" t="16307" r="15187" b="15889"/>
          <a:stretch/>
        </p:blipFill>
        <p:spPr>
          <a:xfrm>
            <a:off x="218951" y="5882801"/>
            <a:ext cx="2225965" cy="975199"/>
          </a:xfrm>
          <a:prstGeom prst="rect">
            <a:avLst/>
          </a:prstGeom>
        </p:spPr>
      </p:pic>
      <p:sp>
        <p:nvSpPr>
          <p:cNvPr id="5" name="TextBox 4">
            <a:extLst>
              <a:ext uri="{FF2B5EF4-FFF2-40B4-BE49-F238E27FC236}">
                <a16:creationId xmlns:a16="http://schemas.microsoft.com/office/drawing/2014/main" id="{DEBD208E-2C26-F49B-3B2C-56D3B33CA9E2}"/>
              </a:ext>
            </a:extLst>
          </p:cNvPr>
          <p:cNvSpPr txBox="1"/>
          <p:nvPr/>
        </p:nvSpPr>
        <p:spPr>
          <a:xfrm>
            <a:off x="593799" y="5065897"/>
            <a:ext cx="55061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hamied.haroon@manchester.ac.uk</a:t>
            </a:r>
          </a:p>
        </p:txBody>
      </p:sp>
      <p:grpSp>
        <p:nvGrpSpPr>
          <p:cNvPr id="7" name="Group 6">
            <a:extLst>
              <a:ext uri="{FF2B5EF4-FFF2-40B4-BE49-F238E27FC236}">
                <a16:creationId xmlns:a16="http://schemas.microsoft.com/office/drawing/2014/main" id="{D4916322-BC28-423A-FB37-5ADC285C2638}"/>
              </a:ext>
            </a:extLst>
          </p:cNvPr>
          <p:cNvGrpSpPr/>
          <p:nvPr/>
        </p:nvGrpSpPr>
        <p:grpSpPr>
          <a:xfrm>
            <a:off x="7274448" y="5062696"/>
            <a:ext cx="3004089" cy="523220"/>
            <a:chOff x="7119805" y="4928260"/>
            <a:chExt cx="3004089" cy="523220"/>
          </a:xfrm>
        </p:grpSpPr>
        <p:sp>
          <p:nvSpPr>
            <p:cNvPr id="9" name="Rectangle 8">
              <a:extLst>
                <a:ext uri="{FF2B5EF4-FFF2-40B4-BE49-F238E27FC236}">
                  <a16:creationId xmlns:a16="http://schemas.microsoft.com/office/drawing/2014/main" id="{514434AA-4370-488C-7BE5-B5C81C8FE037}"/>
                </a:ext>
              </a:extLst>
            </p:cNvPr>
            <p:cNvSpPr/>
            <p:nvPr/>
          </p:nvSpPr>
          <p:spPr>
            <a:xfrm>
              <a:off x="7510678" y="4928260"/>
              <a:ext cx="26132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800" b="1" i="0" u="none" strike="noStrike" kern="1200" cap="none" spc="0" normalizeH="0" baseline="0" noProof="0" dirty="0" err="1">
                  <a:ln>
                    <a:noFill/>
                  </a:ln>
                  <a:solidFill>
                    <a:prstClr val="white"/>
                  </a:solidFill>
                  <a:effectLst/>
                  <a:uLnTx/>
                  <a:uFillTx/>
                  <a:latin typeface="Calibri" panose="020F0502020204030204"/>
                  <a:ea typeface="+mn-ea"/>
                  <a:cs typeface="+mn-cs"/>
                </a:rPr>
                <a:t>HHHotWheels</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6" descr="Image result for twitter logo">
              <a:extLst>
                <a:ext uri="{FF2B5EF4-FFF2-40B4-BE49-F238E27FC236}">
                  <a16:creationId xmlns:a16="http://schemas.microsoft.com/office/drawing/2014/main" id="{DD71A558-66FB-55AE-0062-B88EFA5DAC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9805" y="5031169"/>
              <a:ext cx="390873" cy="317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9C103CF9-1ABF-D117-478F-8025479FF099}"/>
              </a:ext>
            </a:extLst>
          </p:cNvPr>
          <p:cNvGrpSpPr>
            <a:grpSpLocks noChangeAspect="1"/>
          </p:cNvGrpSpPr>
          <p:nvPr/>
        </p:nvGrpSpPr>
        <p:grpSpPr>
          <a:xfrm>
            <a:off x="4465971" y="5881080"/>
            <a:ext cx="2808477" cy="909808"/>
            <a:chOff x="6227684" y="1103734"/>
            <a:chExt cx="4091867" cy="1325563"/>
          </a:xfrm>
        </p:grpSpPr>
        <p:grpSp>
          <p:nvGrpSpPr>
            <p:cNvPr id="20" name="Group 19">
              <a:extLst>
                <a:ext uri="{FF2B5EF4-FFF2-40B4-BE49-F238E27FC236}">
                  <a16:creationId xmlns:a16="http://schemas.microsoft.com/office/drawing/2014/main" id="{85958E02-9A4C-DC34-7A7E-0F3BB39BD8C4}"/>
                </a:ext>
              </a:extLst>
            </p:cNvPr>
            <p:cNvGrpSpPr/>
            <p:nvPr/>
          </p:nvGrpSpPr>
          <p:grpSpPr>
            <a:xfrm>
              <a:off x="6315440" y="1192222"/>
              <a:ext cx="3840614" cy="1115972"/>
              <a:chOff x="6315440" y="1192222"/>
              <a:chExt cx="3840614" cy="1115972"/>
            </a:xfrm>
          </p:grpSpPr>
          <p:sp>
            <p:nvSpPr>
              <p:cNvPr id="23" name="Rectangle 22">
                <a:extLst>
                  <a:ext uri="{FF2B5EF4-FFF2-40B4-BE49-F238E27FC236}">
                    <a16:creationId xmlns:a16="http://schemas.microsoft.com/office/drawing/2014/main" id="{7142C966-BA75-51F3-A826-378097218408}"/>
                  </a:ext>
                </a:extLst>
              </p:cNvPr>
              <p:cNvSpPr/>
              <p:nvPr/>
            </p:nvSpPr>
            <p:spPr>
              <a:xfrm>
                <a:off x="7688061" y="1313895"/>
                <a:ext cx="2467993" cy="8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30F9C21-6584-31F4-F180-D0CC1FC412CC}"/>
                  </a:ext>
                </a:extLst>
              </p:cNvPr>
              <p:cNvSpPr/>
              <p:nvPr/>
            </p:nvSpPr>
            <p:spPr>
              <a:xfrm>
                <a:off x="6315440" y="1192222"/>
                <a:ext cx="1210766" cy="11159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DA9D803-0FCA-2625-41C5-67F1CF4B8F07}"/>
                  </a:ext>
                </a:extLst>
              </p:cNvPr>
              <p:cNvSpPr/>
              <p:nvPr/>
            </p:nvSpPr>
            <p:spPr>
              <a:xfrm>
                <a:off x="7870868" y="1398469"/>
                <a:ext cx="105064" cy="358793"/>
              </a:xfrm>
              <a:prstGeom prst="rect">
                <a:avLst/>
              </a:prstGeom>
              <a:solidFill>
                <a:srgbClr val="FEC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descr="Graphical user interface&#10;&#10;Description automatically generated">
              <a:extLst>
                <a:ext uri="{FF2B5EF4-FFF2-40B4-BE49-F238E27FC236}">
                  <a16:creationId xmlns:a16="http://schemas.microsoft.com/office/drawing/2014/main" id="{C3EB830F-F098-82A1-D169-B8CD56F97827}"/>
                </a:ext>
              </a:extLst>
            </p:cNvPr>
            <p:cNvPicPr>
              <a:picLocks noChangeAspect="1"/>
            </p:cNvPicPr>
            <p:nvPr/>
          </p:nvPicPr>
          <p:blipFill rotWithShape="1">
            <a:blip r:embed="rId6"/>
            <a:srcRect t="18626" b="16492"/>
            <a:stretch/>
          </p:blipFill>
          <p:spPr>
            <a:xfrm>
              <a:off x="6227684" y="1103734"/>
              <a:ext cx="4091867" cy="1325563"/>
            </a:xfrm>
            <a:prstGeom prst="rect">
              <a:avLst/>
            </a:prstGeom>
          </p:spPr>
        </p:pic>
      </p:grpSp>
      <p:sp>
        <p:nvSpPr>
          <p:cNvPr id="62" name="Title 1">
            <a:extLst>
              <a:ext uri="{FF2B5EF4-FFF2-40B4-BE49-F238E27FC236}">
                <a16:creationId xmlns:a16="http://schemas.microsoft.com/office/drawing/2014/main" id="{5C76CE37-DB8B-9031-478E-5A74CB7B07FF}"/>
              </a:ext>
            </a:extLst>
          </p:cNvPr>
          <p:cNvSpPr txBox="1">
            <a:spLocks/>
          </p:cNvSpPr>
          <p:nvPr/>
        </p:nvSpPr>
        <p:spPr>
          <a:xfrm>
            <a:off x="593799" y="1508262"/>
            <a:ext cx="10522050" cy="1345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sap" panose="020F050403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7200" dirty="0">
                <a:solidFill>
                  <a:srgbClr val="FCB109"/>
                </a:solidFill>
                <a:latin typeface="+mn-lt"/>
              </a:rPr>
              <a:t>Disabled Lives Do Matter</a:t>
            </a:r>
            <a:endParaRPr kumimoji="0" lang="en-US" sz="7200" i="0" u="none" strike="noStrike" kern="1200" cap="none" spc="0" normalizeH="0" baseline="0" noProof="0" dirty="0">
              <a:ln>
                <a:noFill/>
              </a:ln>
              <a:solidFill>
                <a:srgbClr val="FCB109"/>
              </a:solidFill>
              <a:effectLst/>
              <a:uLnTx/>
              <a:uFillTx/>
              <a:latin typeface="+mn-lt"/>
            </a:endParaRPr>
          </a:p>
        </p:txBody>
      </p:sp>
      <p:pic>
        <p:nvPicPr>
          <p:cNvPr id="4" name="Picture 3">
            <a:extLst>
              <a:ext uri="{FF2B5EF4-FFF2-40B4-BE49-F238E27FC236}">
                <a16:creationId xmlns:a16="http://schemas.microsoft.com/office/drawing/2014/main" id="{9D0434A4-9420-3849-D5FF-A5DAB5EA9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5171" y="170740"/>
            <a:ext cx="3297878" cy="1178992"/>
          </a:xfrm>
          <a:prstGeom prst="rect">
            <a:avLst/>
          </a:prstGeom>
        </p:spPr>
      </p:pic>
    </p:spTree>
    <p:extLst>
      <p:ext uri="{BB962C8B-B14F-4D97-AF65-F5344CB8AC3E}">
        <p14:creationId xmlns:p14="http://schemas.microsoft.com/office/powerpoint/2010/main" val="14581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CD9-9491-4C02-9CB6-9430F1C571D9}"/>
              </a:ext>
            </a:extLst>
          </p:cNvPr>
          <p:cNvSpPr>
            <a:spLocks noGrp="1"/>
          </p:cNvSpPr>
          <p:nvPr>
            <p:ph type="title"/>
          </p:nvPr>
        </p:nvSpPr>
        <p:spPr/>
        <p:txBody>
          <a:bodyPr/>
          <a:lstStyle/>
          <a:p>
            <a:pPr algn="ctr"/>
            <a:r>
              <a:rPr lang="en-GB" b="1" dirty="0">
                <a:latin typeface="+mn-lt"/>
              </a:rPr>
              <a:t>Social Model of Disability</a:t>
            </a:r>
          </a:p>
        </p:txBody>
      </p:sp>
      <p:sp>
        <p:nvSpPr>
          <p:cNvPr id="3" name="Content Placeholder 2">
            <a:extLst>
              <a:ext uri="{FF2B5EF4-FFF2-40B4-BE49-F238E27FC236}">
                <a16:creationId xmlns:a16="http://schemas.microsoft.com/office/drawing/2014/main" id="{3B606ED8-D759-438E-8668-C40F012DBEE0}"/>
              </a:ext>
            </a:extLst>
          </p:cNvPr>
          <p:cNvSpPr>
            <a:spLocks noGrp="1"/>
          </p:cNvSpPr>
          <p:nvPr>
            <p:ph idx="1"/>
          </p:nvPr>
        </p:nvSpPr>
        <p:spPr>
          <a:xfrm>
            <a:off x="838200" y="1825624"/>
            <a:ext cx="10515600" cy="4927513"/>
          </a:xfrm>
        </p:spPr>
        <p:txBody>
          <a:bodyPr>
            <a:normAutofit/>
          </a:bodyPr>
          <a:lstStyle/>
          <a:p>
            <a:pPr>
              <a:spcBef>
                <a:spcPts val="1800"/>
              </a:spcBef>
            </a:pPr>
            <a:r>
              <a:rPr lang="en-GB" dirty="0"/>
              <a:t>“The social model of disability identifies systemic barriers, negative attitudes and exclusion by society (purposely or inadvertently) that mean society is the main contributory factor in </a:t>
            </a:r>
            <a:r>
              <a:rPr lang="en-GB" b="1" dirty="0"/>
              <a:t>disabling</a:t>
            </a:r>
            <a:r>
              <a:rPr lang="en-GB" dirty="0"/>
              <a:t> people” (Wikipedia)</a:t>
            </a:r>
          </a:p>
          <a:p>
            <a:pPr>
              <a:spcBef>
                <a:spcPts val="1800"/>
              </a:spcBef>
            </a:pPr>
            <a:endParaRPr lang="en-GB" dirty="0"/>
          </a:p>
          <a:p>
            <a:pPr>
              <a:spcBef>
                <a:spcPts val="1800"/>
              </a:spcBef>
            </a:pPr>
            <a:r>
              <a:rPr lang="en-GB" dirty="0"/>
              <a:t>Prejudice, ignorance, stigma</a:t>
            </a:r>
          </a:p>
          <a:p>
            <a:pPr>
              <a:spcBef>
                <a:spcPts val="1800"/>
              </a:spcBef>
            </a:pPr>
            <a:r>
              <a:rPr lang="en-GB" dirty="0"/>
              <a:t>Negative attitudes</a:t>
            </a:r>
          </a:p>
          <a:p>
            <a:pPr>
              <a:spcBef>
                <a:spcPts val="1800"/>
              </a:spcBef>
            </a:pPr>
            <a:r>
              <a:rPr lang="en-GB" dirty="0"/>
              <a:t>Inaccessible places, transport, conversations and information</a:t>
            </a:r>
          </a:p>
          <a:p>
            <a:pPr>
              <a:spcBef>
                <a:spcPts val="1800"/>
              </a:spcBef>
            </a:pPr>
            <a:r>
              <a:rPr lang="en-GB" dirty="0"/>
              <a:t>Newer models: to include chronic illness and neurodiversity</a:t>
            </a:r>
          </a:p>
        </p:txBody>
      </p:sp>
      <p:pic>
        <p:nvPicPr>
          <p:cNvPr id="4" name="Picture 3">
            <a:extLst>
              <a:ext uri="{FF2B5EF4-FFF2-40B4-BE49-F238E27FC236}">
                <a16:creationId xmlns:a16="http://schemas.microsoft.com/office/drawing/2014/main" id="{D92643FA-FA9E-4171-920F-09302212D78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083280" cy="1102273"/>
          </a:xfrm>
          <a:prstGeom prst="rect">
            <a:avLst/>
          </a:prstGeom>
        </p:spPr>
      </p:pic>
      <p:pic>
        <p:nvPicPr>
          <p:cNvPr id="5" name="Picture 4">
            <a:extLst>
              <a:ext uri="{FF2B5EF4-FFF2-40B4-BE49-F238E27FC236}">
                <a16:creationId xmlns:a16="http://schemas.microsoft.com/office/drawing/2014/main" id="{2F0E1F1F-EBF6-42C0-8AE6-82E850453A81}"/>
              </a:ext>
            </a:extLst>
          </p:cNvPr>
          <p:cNvPicPr>
            <a:picLocks noChangeAspect="1"/>
          </p:cNvPicPr>
          <p:nvPr/>
        </p:nvPicPr>
        <p:blipFill>
          <a:blip r:embed="rId5"/>
          <a:stretch>
            <a:fillRect/>
          </a:stretch>
        </p:blipFill>
        <p:spPr>
          <a:xfrm>
            <a:off x="7523635" y="3185880"/>
            <a:ext cx="3830165" cy="2158708"/>
          </a:xfrm>
          <a:prstGeom prst="rect">
            <a:avLst/>
          </a:prstGeom>
        </p:spPr>
      </p:pic>
    </p:spTree>
    <p:custDataLst>
      <p:tags r:id="rId1"/>
    </p:custDataLst>
    <p:extLst>
      <p:ext uri="{BB962C8B-B14F-4D97-AF65-F5344CB8AC3E}">
        <p14:creationId xmlns:p14="http://schemas.microsoft.com/office/powerpoint/2010/main" val="17846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CD9-9491-4C02-9CB6-9430F1C571D9}"/>
              </a:ext>
            </a:extLst>
          </p:cNvPr>
          <p:cNvSpPr>
            <a:spLocks noGrp="1"/>
          </p:cNvSpPr>
          <p:nvPr>
            <p:ph type="title"/>
          </p:nvPr>
        </p:nvSpPr>
        <p:spPr>
          <a:xfrm>
            <a:off x="3083280" y="365125"/>
            <a:ext cx="8270520" cy="1325563"/>
          </a:xfrm>
        </p:spPr>
        <p:txBody>
          <a:bodyPr/>
          <a:lstStyle/>
          <a:p>
            <a:pPr algn="ctr"/>
            <a:r>
              <a:rPr lang="en-GB" b="1" dirty="0">
                <a:latin typeface="+mn-lt"/>
              </a:rPr>
              <a:t>UN Convention on the Rights of Persons with Disabilities (CRPD)</a:t>
            </a:r>
          </a:p>
        </p:txBody>
      </p:sp>
      <p:sp>
        <p:nvSpPr>
          <p:cNvPr id="3" name="Content Placeholder 2">
            <a:extLst>
              <a:ext uri="{FF2B5EF4-FFF2-40B4-BE49-F238E27FC236}">
                <a16:creationId xmlns:a16="http://schemas.microsoft.com/office/drawing/2014/main" id="{3B606ED8-D759-438E-8668-C40F012DBEE0}"/>
              </a:ext>
            </a:extLst>
          </p:cNvPr>
          <p:cNvSpPr>
            <a:spLocks noGrp="1"/>
          </p:cNvSpPr>
          <p:nvPr>
            <p:ph idx="1"/>
          </p:nvPr>
        </p:nvSpPr>
        <p:spPr>
          <a:xfrm>
            <a:off x="838200" y="2055813"/>
            <a:ext cx="10515600" cy="4437062"/>
          </a:xfrm>
        </p:spPr>
        <p:txBody>
          <a:bodyPr>
            <a:normAutofit/>
          </a:bodyPr>
          <a:lstStyle/>
          <a:p>
            <a:pPr>
              <a:spcBef>
                <a:spcPts val="1800"/>
              </a:spcBef>
            </a:pPr>
            <a:r>
              <a:rPr lang="en-GB" dirty="0"/>
              <a:t>Preamble of the CRPD:</a:t>
            </a:r>
          </a:p>
          <a:p>
            <a:pPr>
              <a:spcBef>
                <a:spcPts val="1800"/>
              </a:spcBef>
            </a:pPr>
            <a:r>
              <a:rPr lang="en-GB" dirty="0"/>
              <a:t>“. . . disability is an evolving concept and that disability results from the interaction between persons with impairments and attitudinal and environmental barriers that hinders their full and effective participation in society on an equal basis with others.”</a:t>
            </a:r>
          </a:p>
        </p:txBody>
      </p:sp>
      <p:pic>
        <p:nvPicPr>
          <p:cNvPr id="4" name="Picture 3">
            <a:extLst>
              <a:ext uri="{FF2B5EF4-FFF2-40B4-BE49-F238E27FC236}">
                <a16:creationId xmlns:a16="http://schemas.microsoft.com/office/drawing/2014/main" id="{D92643FA-FA9E-4171-920F-09302212D78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083280" cy="1102273"/>
          </a:xfrm>
          <a:prstGeom prst="rect">
            <a:avLst/>
          </a:prstGeom>
        </p:spPr>
      </p:pic>
      <p:pic>
        <p:nvPicPr>
          <p:cNvPr id="7" name="Graphic 6">
            <a:extLst>
              <a:ext uri="{FF2B5EF4-FFF2-40B4-BE49-F238E27FC236}">
                <a16:creationId xmlns:a16="http://schemas.microsoft.com/office/drawing/2014/main" id="{99D16B45-6BB5-47E1-8EB2-8E3FDC3C9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987" y="4711109"/>
            <a:ext cx="5321680" cy="1503953"/>
          </a:xfrm>
          <a:prstGeom prst="rect">
            <a:avLst/>
          </a:prstGeom>
        </p:spPr>
      </p:pic>
      <p:pic>
        <p:nvPicPr>
          <p:cNvPr id="3074" name="Picture 2">
            <a:extLst>
              <a:ext uri="{FF2B5EF4-FFF2-40B4-BE49-F238E27FC236}">
                <a16:creationId xmlns:a16="http://schemas.microsoft.com/office/drawing/2014/main" id="{6D5ECE7C-5ADD-2E70-7361-F2BDF351EC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741" b="15938"/>
          <a:stretch/>
        </p:blipFill>
        <p:spPr bwMode="auto">
          <a:xfrm>
            <a:off x="6755744" y="4353819"/>
            <a:ext cx="4732269" cy="22185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79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421E9-F028-4038-8ED2-ED6F03283F8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083280" cy="1102273"/>
          </a:xfrm>
          <a:prstGeom prst="rect">
            <a:avLst/>
          </a:prstGeom>
        </p:spPr>
      </p:pic>
      <p:pic>
        <p:nvPicPr>
          <p:cNvPr id="4098" name="Picture 2" descr="Lesson Plan – Nothing About Us Without Us: Introducing Disabilities Studies  | Radical Faggot">
            <a:extLst>
              <a:ext uri="{FF2B5EF4-FFF2-40B4-BE49-F238E27FC236}">
                <a16:creationId xmlns:a16="http://schemas.microsoft.com/office/drawing/2014/main" id="{465E8FAE-8494-4BF3-A9B4-B4BAFE75F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392" y="1431715"/>
            <a:ext cx="6871215" cy="399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1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p:nvPr/>
        </p:nvSpPr>
        <p:spPr>
          <a:xfrm>
            <a:off x="4583832" y="2708920"/>
            <a:ext cx="3312368" cy="1077218"/>
          </a:xfrm>
          <a:prstGeom prst="rect">
            <a:avLst/>
          </a:prstGeom>
          <a:noFill/>
          <a:ln>
            <a:solidFill>
              <a:srgbClr val="FF0000"/>
            </a:solidFill>
          </a:ln>
        </p:spPr>
        <p:txBody>
          <a:bodyPr spcFirstLastPara="1" wrap="square" lIns="91425" tIns="45700" rIns="91425" bIns="45700" anchor="t" anchorCtr="0">
            <a:noAutofit/>
          </a:bodyPr>
          <a:lstStyle/>
          <a:p>
            <a:pPr algn="ctr"/>
            <a:r>
              <a:rPr lang="en-US" sz="3200" b="1" dirty="0">
                <a:solidFill>
                  <a:schemeClr val="dk1"/>
                </a:solidFill>
                <a:latin typeface="Calibri"/>
                <a:ea typeface="Calibri"/>
                <a:cs typeface="Calibri"/>
                <a:sym typeface="Calibri"/>
              </a:rPr>
              <a:t>The Ideal Academic</a:t>
            </a:r>
            <a:endParaRPr sz="3200" b="1" dirty="0">
              <a:solidFill>
                <a:schemeClr val="dk1"/>
              </a:solidFill>
              <a:latin typeface="Calibri"/>
              <a:ea typeface="Calibri"/>
              <a:cs typeface="Calibri"/>
              <a:sym typeface="Calibri"/>
            </a:endParaRPr>
          </a:p>
        </p:txBody>
      </p:sp>
      <p:sp>
        <p:nvSpPr>
          <p:cNvPr id="217" name="Google Shape;217;p38"/>
          <p:cNvSpPr txBox="1"/>
          <p:nvPr/>
        </p:nvSpPr>
        <p:spPr>
          <a:xfrm>
            <a:off x="6240016" y="1268760"/>
            <a:ext cx="1872208"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Works 24/7</a:t>
            </a:r>
            <a:endParaRPr>
              <a:solidFill>
                <a:schemeClr val="dk1"/>
              </a:solidFill>
              <a:latin typeface="Calibri"/>
              <a:ea typeface="Calibri"/>
              <a:cs typeface="Calibri"/>
              <a:sym typeface="Calibri"/>
            </a:endParaRPr>
          </a:p>
        </p:txBody>
      </p:sp>
      <p:sp>
        <p:nvSpPr>
          <p:cNvPr id="218" name="Google Shape;218;p38"/>
          <p:cNvSpPr txBox="1"/>
          <p:nvPr/>
        </p:nvSpPr>
        <p:spPr>
          <a:xfrm>
            <a:off x="7896200" y="2348880"/>
            <a:ext cx="2592288"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Networks </a:t>
            </a:r>
            <a:endParaRPr>
              <a:solidFill>
                <a:schemeClr val="dk1"/>
              </a:solidFill>
              <a:latin typeface="Calibri"/>
              <a:ea typeface="Calibri"/>
              <a:cs typeface="Calibri"/>
              <a:sym typeface="Calibri"/>
            </a:endParaRPr>
          </a:p>
        </p:txBody>
      </p:sp>
      <p:sp>
        <p:nvSpPr>
          <p:cNvPr id="219" name="Google Shape;219;p38"/>
          <p:cNvSpPr txBox="1"/>
          <p:nvPr/>
        </p:nvSpPr>
        <p:spPr>
          <a:xfrm>
            <a:off x="6456040" y="4653136"/>
            <a:ext cx="2376264"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Goes to conferences </a:t>
            </a:r>
            <a:endParaRPr>
              <a:solidFill>
                <a:schemeClr val="dk1"/>
              </a:solidFill>
              <a:latin typeface="Calibri"/>
              <a:ea typeface="Calibri"/>
              <a:cs typeface="Calibri"/>
              <a:sym typeface="Calibri"/>
            </a:endParaRPr>
          </a:p>
        </p:txBody>
      </p:sp>
      <p:sp>
        <p:nvSpPr>
          <p:cNvPr id="220" name="Google Shape;220;p38"/>
          <p:cNvSpPr txBox="1"/>
          <p:nvPr/>
        </p:nvSpPr>
        <p:spPr>
          <a:xfrm>
            <a:off x="2279576" y="2481129"/>
            <a:ext cx="2304256" cy="1200329"/>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Does excellent Research, Teaching, Impact, Engagement, Service</a:t>
            </a:r>
            <a:endParaRPr>
              <a:solidFill>
                <a:schemeClr val="dk1"/>
              </a:solidFill>
              <a:latin typeface="Calibri"/>
              <a:ea typeface="Calibri"/>
              <a:cs typeface="Calibri"/>
              <a:sym typeface="Calibri"/>
            </a:endParaRPr>
          </a:p>
        </p:txBody>
      </p:sp>
      <p:sp>
        <p:nvSpPr>
          <p:cNvPr id="221" name="Google Shape;221;p38"/>
          <p:cNvSpPr txBox="1"/>
          <p:nvPr/>
        </p:nvSpPr>
        <p:spPr>
          <a:xfrm>
            <a:off x="2279576" y="4837802"/>
            <a:ext cx="2160240"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Is a leader</a:t>
            </a:r>
            <a:endParaRPr>
              <a:solidFill>
                <a:schemeClr val="dk1"/>
              </a:solidFill>
              <a:latin typeface="Calibri"/>
              <a:ea typeface="Calibri"/>
              <a:cs typeface="Calibri"/>
              <a:sym typeface="Calibri"/>
            </a:endParaRPr>
          </a:p>
        </p:txBody>
      </p:sp>
      <p:sp>
        <p:nvSpPr>
          <p:cNvPr id="222" name="Google Shape;222;p38"/>
          <p:cNvSpPr txBox="1"/>
          <p:nvPr/>
        </p:nvSpPr>
        <p:spPr>
          <a:xfrm>
            <a:off x="4223792" y="836713"/>
            <a:ext cx="1728192" cy="646331"/>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Changes topics easily </a:t>
            </a:r>
            <a:endParaRPr>
              <a:solidFill>
                <a:schemeClr val="dk1"/>
              </a:solidFill>
              <a:latin typeface="Calibri"/>
              <a:ea typeface="Calibri"/>
              <a:cs typeface="Calibri"/>
              <a:sym typeface="Calibri"/>
            </a:endParaRPr>
          </a:p>
        </p:txBody>
      </p:sp>
      <p:sp>
        <p:nvSpPr>
          <p:cNvPr id="223" name="Google Shape;223;p38"/>
          <p:cNvSpPr txBox="1"/>
          <p:nvPr/>
        </p:nvSpPr>
        <p:spPr>
          <a:xfrm>
            <a:off x="7896200" y="3515526"/>
            <a:ext cx="230425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Is a man</a:t>
            </a:r>
            <a:endParaRPr>
              <a:solidFill>
                <a:schemeClr val="dk1"/>
              </a:solidFill>
              <a:latin typeface="Calibri"/>
              <a:ea typeface="Calibri"/>
              <a:cs typeface="Calibri"/>
              <a:sym typeface="Calibri"/>
            </a:endParaRPr>
          </a:p>
        </p:txBody>
      </p:sp>
      <p:sp>
        <p:nvSpPr>
          <p:cNvPr id="224" name="Google Shape;224;p38"/>
          <p:cNvSpPr txBox="1"/>
          <p:nvPr/>
        </p:nvSpPr>
        <p:spPr>
          <a:xfrm>
            <a:off x="3431704" y="4034972"/>
            <a:ext cx="2520280" cy="646331"/>
          </a:xfrm>
          <a:prstGeom prst="rect">
            <a:avLst/>
          </a:prstGeom>
          <a:noFill/>
          <a:ln>
            <a:noFill/>
          </a:ln>
        </p:spPr>
        <p:txBody>
          <a:bodyPr spcFirstLastPara="1" wrap="square" lIns="91425" tIns="45700" rIns="91425" bIns="45700" anchor="t" anchorCtr="0">
            <a:noAutofit/>
          </a:bodyPr>
          <a:lstStyle/>
          <a:p>
            <a:r>
              <a:rPr lang="en-US" dirty="0">
                <a:solidFill>
                  <a:schemeClr val="dk1"/>
                </a:solidFill>
                <a:latin typeface="Calibri"/>
                <a:ea typeface="Calibri"/>
                <a:cs typeface="Calibri"/>
                <a:sym typeface="Calibri"/>
              </a:rPr>
              <a:t>Has no caring responsibilities </a:t>
            </a:r>
            <a:endParaRPr dirty="0">
              <a:solidFill>
                <a:schemeClr val="dk1"/>
              </a:solidFill>
              <a:latin typeface="Calibri"/>
              <a:ea typeface="Calibri"/>
              <a:cs typeface="Calibri"/>
              <a:sym typeface="Calibri"/>
            </a:endParaRPr>
          </a:p>
        </p:txBody>
      </p:sp>
      <p:sp>
        <p:nvSpPr>
          <p:cNvPr id="225" name="Google Shape;225;p38"/>
          <p:cNvSpPr txBox="1"/>
          <p:nvPr/>
        </p:nvSpPr>
        <p:spPr>
          <a:xfrm>
            <a:off x="5087888" y="1844824"/>
            <a:ext cx="2232248"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Is mobile </a:t>
            </a:r>
            <a:endParaRPr>
              <a:solidFill>
                <a:schemeClr val="dk1"/>
              </a:solidFill>
              <a:latin typeface="Calibri"/>
              <a:ea typeface="Calibri"/>
              <a:cs typeface="Calibri"/>
              <a:sym typeface="Calibri"/>
            </a:endParaRPr>
          </a:p>
        </p:txBody>
      </p:sp>
      <p:sp>
        <p:nvSpPr>
          <p:cNvPr id="226" name="Google Shape;226;p38"/>
          <p:cNvSpPr txBox="1"/>
          <p:nvPr/>
        </p:nvSpPr>
        <p:spPr>
          <a:xfrm>
            <a:off x="7896200" y="836712"/>
            <a:ext cx="230425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Works independently </a:t>
            </a:r>
            <a:endParaRPr>
              <a:solidFill>
                <a:schemeClr val="dk1"/>
              </a:solidFill>
              <a:latin typeface="Calibri"/>
              <a:ea typeface="Calibri"/>
              <a:cs typeface="Calibri"/>
              <a:sym typeface="Calibri"/>
            </a:endParaRPr>
          </a:p>
        </p:txBody>
      </p:sp>
      <p:sp>
        <p:nvSpPr>
          <p:cNvPr id="227" name="Google Shape;227;p38"/>
          <p:cNvSpPr txBox="1"/>
          <p:nvPr/>
        </p:nvSpPr>
        <p:spPr>
          <a:xfrm>
            <a:off x="3611724" y="5207134"/>
            <a:ext cx="2952328"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Has endless energy</a:t>
            </a:r>
            <a:endParaRPr>
              <a:solidFill>
                <a:schemeClr val="dk1"/>
              </a:solidFill>
              <a:latin typeface="Calibri"/>
              <a:ea typeface="Calibri"/>
              <a:cs typeface="Calibri"/>
              <a:sym typeface="Calibri"/>
            </a:endParaRPr>
          </a:p>
        </p:txBody>
      </p:sp>
      <p:sp>
        <p:nvSpPr>
          <p:cNvPr id="228" name="Google Shape;228;p38"/>
          <p:cNvSpPr txBox="1"/>
          <p:nvPr/>
        </p:nvSpPr>
        <p:spPr>
          <a:xfrm>
            <a:off x="5735960" y="4084332"/>
            <a:ext cx="2160240" cy="646331"/>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Can think all the time</a:t>
            </a:r>
            <a:endParaRPr>
              <a:solidFill>
                <a:schemeClr val="dk1"/>
              </a:solidFill>
              <a:latin typeface="Calibri"/>
              <a:ea typeface="Calibri"/>
              <a:cs typeface="Calibri"/>
              <a:sym typeface="Calibri"/>
            </a:endParaRPr>
          </a:p>
        </p:txBody>
      </p:sp>
      <p:sp>
        <p:nvSpPr>
          <p:cNvPr id="229" name="Google Shape;229;p38"/>
          <p:cNvSpPr txBox="1"/>
          <p:nvPr/>
        </p:nvSpPr>
        <p:spPr>
          <a:xfrm>
            <a:off x="7176120" y="5548301"/>
            <a:ext cx="2808312" cy="646331"/>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Has no dietary requirements</a:t>
            </a:r>
            <a:endParaRPr>
              <a:solidFill>
                <a:schemeClr val="dk1"/>
              </a:solidFill>
              <a:latin typeface="Calibri"/>
              <a:ea typeface="Calibri"/>
              <a:cs typeface="Calibri"/>
              <a:sym typeface="Calibri"/>
            </a:endParaRPr>
          </a:p>
        </p:txBody>
      </p:sp>
      <p:sp>
        <p:nvSpPr>
          <p:cNvPr id="230" name="Google Shape;230;p38"/>
          <p:cNvSpPr txBox="1"/>
          <p:nvPr/>
        </p:nvSpPr>
        <p:spPr>
          <a:xfrm>
            <a:off x="1847528" y="1453426"/>
            <a:ext cx="2376264"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Is white</a:t>
            </a:r>
            <a:endParaRPr>
              <a:solidFill>
                <a:schemeClr val="dk1"/>
              </a:solidFill>
              <a:latin typeface="Calibri"/>
              <a:ea typeface="Calibri"/>
              <a:cs typeface="Calibri"/>
              <a:sym typeface="Calibri"/>
            </a:endParaRPr>
          </a:p>
        </p:txBody>
      </p:sp>
      <p:sp>
        <p:nvSpPr>
          <p:cNvPr id="231" name="Google Shape;231;p38"/>
          <p:cNvSpPr txBox="1"/>
          <p:nvPr/>
        </p:nvSpPr>
        <p:spPr>
          <a:xfrm>
            <a:off x="7896200" y="1659288"/>
            <a:ext cx="2088232" cy="646331"/>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Can lift heavy equipment</a:t>
            </a:r>
            <a:endParaRPr>
              <a:solidFill>
                <a:schemeClr val="dk1"/>
              </a:solidFill>
              <a:latin typeface="Calibri"/>
              <a:ea typeface="Calibri"/>
              <a:cs typeface="Calibri"/>
              <a:sym typeface="Calibri"/>
            </a:endParaRPr>
          </a:p>
        </p:txBody>
      </p:sp>
      <p:sp>
        <p:nvSpPr>
          <p:cNvPr id="232" name="Google Shape;232;p38"/>
          <p:cNvSpPr txBox="1"/>
          <p:nvPr/>
        </p:nvSpPr>
        <p:spPr>
          <a:xfrm>
            <a:off x="1775520" y="3786138"/>
            <a:ext cx="1584176" cy="923330"/>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Attracts research funding</a:t>
            </a:r>
            <a:endParaRPr>
              <a:solidFill>
                <a:schemeClr val="dk1"/>
              </a:solidFill>
              <a:latin typeface="Calibri"/>
              <a:ea typeface="Calibri"/>
              <a:cs typeface="Calibri"/>
              <a:sym typeface="Calibri"/>
            </a:endParaRPr>
          </a:p>
        </p:txBody>
      </p:sp>
      <p:sp>
        <p:nvSpPr>
          <p:cNvPr id="233" name="Google Shape;233;p38"/>
          <p:cNvSpPr txBox="1"/>
          <p:nvPr/>
        </p:nvSpPr>
        <p:spPr>
          <a:xfrm>
            <a:off x="8112224" y="4084331"/>
            <a:ext cx="2376264"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Likes to chat</a:t>
            </a:r>
            <a:endParaRPr>
              <a:solidFill>
                <a:schemeClr val="dk1"/>
              </a:solidFill>
              <a:latin typeface="Calibri"/>
              <a:ea typeface="Calibri"/>
              <a:cs typeface="Calibri"/>
              <a:sym typeface="Calibri"/>
            </a:endParaRPr>
          </a:p>
        </p:txBody>
      </p:sp>
      <p:sp>
        <p:nvSpPr>
          <p:cNvPr id="234" name="Google Shape;234;p38"/>
          <p:cNvSpPr txBox="1"/>
          <p:nvPr/>
        </p:nvSpPr>
        <p:spPr>
          <a:xfrm>
            <a:off x="1847528" y="5591273"/>
            <a:ext cx="1872208"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Can walk up steps</a:t>
            </a:r>
            <a:endParaRPr>
              <a:solidFill>
                <a:schemeClr val="dk1"/>
              </a:solidFill>
              <a:latin typeface="Calibri"/>
              <a:ea typeface="Calibri"/>
              <a:cs typeface="Calibri"/>
              <a:sym typeface="Calibri"/>
            </a:endParaRPr>
          </a:p>
        </p:txBody>
      </p:sp>
      <p:sp>
        <p:nvSpPr>
          <p:cNvPr id="235" name="Google Shape;235;p38"/>
          <p:cNvSpPr txBox="1"/>
          <p:nvPr/>
        </p:nvSpPr>
        <p:spPr>
          <a:xfrm>
            <a:off x="5411924" y="260648"/>
            <a:ext cx="3168352"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Doesn’t need to use the toilet </a:t>
            </a:r>
            <a:endParaRPr>
              <a:solidFill>
                <a:schemeClr val="dk1"/>
              </a:solidFill>
              <a:latin typeface="Calibri"/>
              <a:ea typeface="Calibri"/>
              <a:cs typeface="Calibri"/>
              <a:sym typeface="Calibri"/>
            </a:endParaRPr>
          </a:p>
        </p:txBody>
      </p:sp>
      <p:sp>
        <p:nvSpPr>
          <p:cNvPr id="236" name="Google Shape;236;p38"/>
          <p:cNvSpPr txBox="1"/>
          <p:nvPr/>
        </p:nvSpPr>
        <p:spPr>
          <a:xfrm>
            <a:off x="4691844" y="2370656"/>
            <a:ext cx="2628292"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Doesn’t have a body</a:t>
            </a:r>
            <a:endParaRPr>
              <a:solidFill>
                <a:schemeClr val="dk1"/>
              </a:solidFill>
              <a:latin typeface="Calibri"/>
              <a:ea typeface="Calibri"/>
              <a:cs typeface="Calibri"/>
              <a:sym typeface="Calibri"/>
            </a:endParaRPr>
          </a:p>
        </p:txBody>
      </p:sp>
      <p:sp>
        <p:nvSpPr>
          <p:cNvPr id="237" name="Google Shape;237;p38"/>
          <p:cNvSpPr txBox="1"/>
          <p:nvPr/>
        </p:nvSpPr>
        <p:spPr>
          <a:xfrm>
            <a:off x="3719736" y="5871465"/>
            <a:ext cx="284431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Doesn’t need quiet space </a:t>
            </a:r>
            <a:endParaRPr>
              <a:solidFill>
                <a:schemeClr val="dk1"/>
              </a:solidFill>
              <a:latin typeface="Calibri"/>
              <a:ea typeface="Calibri"/>
              <a:cs typeface="Calibri"/>
              <a:sym typeface="Calibri"/>
            </a:endParaRPr>
          </a:p>
        </p:txBody>
      </p:sp>
      <p:sp>
        <p:nvSpPr>
          <p:cNvPr id="238" name="Google Shape;238;p38"/>
          <p:cNvSpPr txBox="1"/>
          <p:nvPr/>
        </p:nvSpPr>
        <p:spPr>
          <a:xfrm>
            <a:off x="5951984" y="5207134"/>
            <a:ext cx="194421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Hides any doubts</a:t>
            </a:r>
            <a:endParaRPr>
              <a:solidFill>
                <a:schemeClr val="dk1"/>
              </a:solidFill>
              <a:latin typeface="Calibri"/>
              <a:ea typeface="Calibri"/>
              <a:cs typeface="Calibri"/>
              <a:sym typeface="Calibri"/>
            </a:endParaRPr>
          </a:p>
        </p:txBody>
      </p:sp>
      <p:sp>
        <p:nvSpPr>
          <p:cNvPr id="239" name="Google Shape;239;p38"/>
          <p:cNvSpPr txBox="1"/>
          <p:nvPr/>
        </p:nvSpPr>
        <p:spPr>
          <a:xfrm>
            <a:off x="2927648" y="1472882"/>
            <a:ext cx="2160240" cy="646331"/>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Does not need financial security </a:t>
            </a:r>
            <a:endParaRPr>
              <a:solidFill>
                <a:schemeClr val="dk1"/>
              </a:solidFill>
              <a:latin typeface="Calibri"/>
              <a:ea typeface="Calibri"/>
              <a:cs typeface="Calibri"/>
              <a:sym typeface="Calibri"/>
            </a:endParaRPr>
          </a:p>
        </p:txBody>
      </p:sp>
      <p:sp>
        <p:nvSpPr>
          <p:cNvPr id="240" name="Google Shape;240;p38"/>
          <p:cNvSpPr txBox="1"/>
          <p:nvPr/>
        </p:nvSpPr>
        <p:spPr>
          <a:xfrm>
            <a:off x="8832304" y="4837802"/>
            <a:ext cx="1656184"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Keeps quiet</a:t>
            </a:r>
            <a:endParaRPr>
              <a:solidFill>
                <a:schemeClr val="dk1"/>
              </a:solidFill>
              <a:latin typeface="Calibri"/>
              <a:ea typeface="Calibri"/>
              <a:cs typeface="Calibri"/>
              <a:sym typeface="Calibri"/>
            </a:endParaRPr>
          </a:p>
        </p:txBody>
      </p:sp>
      <p:pic>
        <p:nvPicPr>
          <p:cNvPr id="2" name="Picture 2" descr="Heriot-Watt University">
            <a:extLst>
              <a:ext uri="{FF2B5EF4-FFF2-40B4-BE49-F238E27FC236}">
                <a16:creationId xmlns:a16="http://schemas.microsoft.com/office/drawing/2014/main" id="{6A49F7D0-103C-4F01-A846-E5BCD985B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0" y="36185"/>
            <a:ext cx="1879425" cy="14468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CF3B9B-F75D-33C3-0F13-239F2A511E95}"/>
              </a:ext>
            </a:extLst>
          </p:cNvPr>
          <p:cNvSpPr txBox="1"/>
          <p:nvPr/>
        </p:nvSpPr>
        <p:spPr>
          <a:xfrm>
            <a:off x="7991171" y="6488668"/>
            <a:ext cx="4200829"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r"/>
            <a:r>
              <a:rPr lang="en-GB" sz="1600" dirty="0"/>
              <a:t>Sang, K (2017) “Disability and academic careers”</a:t>
            </a:r>
          </a:p>
        </p:txBody>
      </p:sp>
    </p:spTree>
    <p:extLst>
      <p:ext uri="{BB962C8B-B14F-4D97-AF65-F5344CB8AC3E}">
        <p14:creationId xmlns:p14="http://schemas.microsoft.com/office/powerpoint/2010/main" val="5878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500"/>
                                        <p:tgtEl>
                                          <p:spTgt spid="2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500"/>
                                        <p:tgtEl>
                                          <p:spTgt spid="2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fade">
                                      <p:cBhvr>
                                        <p:cTn id="19" dur="500"/>
                                        <p:tgtEl>
                                          <p:spTgt spid="2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
                                        </p:tgtEl>
                                        <p:attrNameLst>
                                          <p:attrName>style.visibility</p:attrName>
                                        </p:attrNameLst>
                                      </p:cBhvr>
                                      <p:to>
                                        <p:strVal val="visible"/>
                                      </p:to>
                                    </p:set>
                                    <p:animEffect transition="in" filter="fade">
                                      <p:cBhvr>
                                        <p:cTn id="25" dur="500"/>
                                        <p:tgtEl>
                                          <p:spTgt spid="2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3"/>
                                        </p:tgtEl>
                                        <p:attrNameLst>
                                          <p:attrName>style.visibility</p:attrName>
                                        </p:attrNameLst>
                                      </p:cBhvr>
                                      <p:to>
                                        <p:strVal val="visible"/>
                                      </p:to>
                                    </p:set>
                                    <p:animEffect transition="in" filter="fade">
                                      <p:cBhvr>
                                        <p:cTn id="28" dur="500"/>
                                        <p:tgtEl>
                                          <p:spTgt spid="2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
                                        </p:tgtEl>
                                        <p:attrNameLst>
                                          <p:attrName>style.visibility</p:attrName>
                                        </p:attrNameLst>
                                      </p:cBhvr>
                                      <p:to>
                                        <p:strVal val="visible"/>
                                      </p:to>
                                    </p:set>
                                    <p:animEffect transition="in" filter="fade">
                                      <p:cBhvr>
                                        <p:cTn id="34" dur="500"/>
                                        <p:tgtEl>
                                          <p:spTgt spid="2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500"/>
                                        <p:tgtEl>
                                          <p:spTgt spid="2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7"/>
                                        </p:tgtEl>
                                        <p:attrNameLst>
                                          <p:attrName>style.visibility</p:attrName>
                                        </p:attrNameLst>
                                      </p:cBhvr>
                                      <p:to>
                                        <p:strVal val="visible"/>
                                      </p:to>
                                    </p:set>
                                    <p:animEffect transition="in" filter="fade">
                                      <p:cBhvr>
                                        <p:cTn id="40" dur="500"/>
                                        <p:tgtEl>
                                          <p:spTgt spid="2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8"/>
                                        </p:tgtEl>
                                        <p:attrNameLst>
                                          <p:attrName>style.visibility</p:attrName>
                                        </p:attrNameLst>
                                      </p:cBhvr>
                                      <p:to>
                                        <p:strVal val="visible"/>
                                      </p:to>
                                    </p:set>
                                    <p:animEffect transition="in" filter="fade">
                                      <p:cBhvr>
                                        <p:cTn id="43" dur="500"/>
                                        <p:tgtEl>
                                          <p:spTgt spid="2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9"/>
                                        </p:tgtEl>
                                        <p:attrNameLst>
                                          <p:attrName>style.visibility</p:attrName>
                                        </p:attrNameLst>
                                      </p:cBhvr>
                                      <p:to>
                                        <p:strVal val="visible"/>
                                      </p:to>
                                    </p:set>
                                    <p:animEffect transition="in" filter="fade">
                                      <p:cBhvr>
                                        <p:cTn id="46" dur="500"/>
                                        <p:tgtEl>
                                          <p:spTgt spid="2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0"/>
                                        </p:tgtEl>
                                        <p:attrNameLst>
                                          <p:attrName>style.visibility</p:attrName>
                                        </p:attrNameLst>
                                      </p:cBhvr>
                                      <p:to>
                                        <p:strVal val="visible"/>
                                      </p:to>
                                    </p:set>
                                    <p:animEffect transition="in" filter="fade">
                                      <p:cBhvr>
                                        <p:cTn id="49" dur="500"/>
                                        <p:tgtEl>
                                          <p:spTgt spid="2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500"/>
                                        <p:tgtEl>
                                          <p:spTgt spid="2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fade">
                                      <p:cBhvr>
                                        <p:cTn id="55" dur="500"/>
                                        <p:tgtEl>
                                          <p:spTgt spid="2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3"/>
                                        </p:tgtEl>
                                        <p:attrNameLst>
                                          <p:attrName>style.visibility</p:attrName>
                                        </p:attrNameLst>
                                      </p:cBhvr>
                                      <p:to>
                                        <p:strVal val="visible"/>
                                      </p:to>
                                    </p:set>
                                    <p:animEffect transition="in" filter="fade">
                                      <p:cBhvr>
                                        <p:cTn id="58" dur="500"/>
                                        <p:tgtEl>
                                          <p:spTgt spid="2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4"/>
                                        </p:tgtEl>
                                        <p:attrNameLst>
                                          <p:attrName>style.visibility</p:attrName>
                                        </p:attrNameLst>
                                      </p:cBhvr>
                                      <p:to>
                                        <p:strVal val="visible"/>
                                      </p:to>
                                    </p:set>
                                    <p:animEffect transition="in" filter="fade">
                                      <p:cBhvr>
                                        <p:cTn id="61" dur="500"/>
                                        <p:tgtEl>
                                          <p:spTgt spid="2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5"/>
                                        </p:tgtEl>
                                        <p:attrNameLst>
                                          <p:attrName>style.visibility</p:attrName>
                                        </p:attrNameLst>
                                      </p:cBhvr>
                                      <p:to>
                                        <p:strVal val="visible"/>
                                      </p:to>
                                    </p:set>
                                    <p:animEffect transition="in" filter="fade">
                                      <p:cBhvr>
                                        <p:cTn id="64" dur="500"/>
                                        <p:tgtEl>
                                          <p:spTgt spid="2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7"/>
                                        </p:tgtEl>
                                        <p:attrNameLst>
                                          <p:attrName>style.visibility</p:attrName>
                                        </p:attrNameLst>
                                      </p:cBhvr>
                                      <p:to>
                                        <p:strVal val="visible"/>
                                      </p:to>
                                    </p:set>
                                    <p:animEffect transition="in" filter="fade">
                                      <p:cBhvr>
                                        <p:cTn id="70" dur="500"/>
                                        <p:tgtEl>
                                          <p:spTgt spid="2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500"/>
                                        <p:tgtEl>
                                          <p:spTgt spid="2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9"/>
                                        </p:tgtEl>
                                        <p:attrNameLst>
                                          <p:attrName>style.visibility</p:attrName>
                                        </p:attrNameLst>
                                      </p:cBhvr>
                                      <p:to>
                                        <p:strVal val="visible"/>
                                      </p:to>
                                    </p:set>
                                    <p:animEffect transition="in" filter="fade">
                                      <p:cBhvr>
                                        <p:cTn id="76" dur="500"/>
                                        <p:tgtEl>
                                          <p:spTgt spid="2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0"/>
                                        </p:tgtEl>
                                        <p:attrNameLst>
                                          <p:attrName>style.visibility</p:attrName>
                                        </p:attrNameLst>
                                      </p:cBhvr>
                                      <p:to>
                                        <p:strVal val="visible"/>
                                      </p:to>
                                    </p:set>
                                    <p:animEffect transition="in" filter="fade">
                                      <p:cBhvr>
                                        <p:cTn id="7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18" grpId="0"/>
      <p:bldP spid="219" grpId="0"/>
      <p:bldP spid="220" grpId="0"/>
      <p:bldP spid="221" grpId="0"/>
      <p:bldP spid="222" grpId="0"/>
      <p:bldP spid="223"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39" grpId="0"/>
      <p:bldP spid="2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6E668E-26C5-40C3-8110-BE141638C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820" y="28397"/>
            <a:ext cx="7322852" cy="6829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01B6B8-D96C-483E-B061-52B4157FBC1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083280" cy="1102273"/>
          </a:xfrm>
          <a:prstGeom prst="rect">
            <a:avLst/>
          </a:prstGeom>
        </p:spPr>
      </p:pic>
      <p:sp>
        <p:nvSpPr>
          <p:cNvPr id="5" name="TextBox 4">
            <a:extLst>
              <a:ext uri="{FF2B5EF4-FFF2-40B4-BE49-F238E27FC236}">
                <a16:creationId xmlns:a16="http://schemas.microsoft.com/office/drawing/2014/main" id="{5CF69D7B-56C9-81FC-8174-FA2335189B3D}"/>
              </a:ext>
            </a:extLst>
          </p:cNvPr>
          <p:cNvSpPr txBox="1"/>
          <p:nvPr/>
        </p:nvSpPr>
        <p:spPr>
          <a:xfrm>
            <a:off x="47328" y="1473165"/>
            <a:ext cx="5125393" cy="3416320"/>
          </a:xfrm>
          <a:prstGeom prst="rect">
            <a:avLst/>
          </a:prstGeom>
          <a:noFill/>
        </p:spPr>
        <p:txBody>
          <a:bodyPr wrap="square">
            <a:spAutoFit/>
          </a:bodyPr>
          <a:lstStyle/>
          <a:p>
            <a:pPr rtl="0">
              <a:spcBef>
                <a:spcPts val="0"/>
              </a:spcBef>
              <a:spcAft>
                <a:spcPts val="0"/>
              </a:spcAft>
            </a:pPr>
            <a:r>
              <a:rPr lang="en-GB" sz="4000" b="0" i="0" u="none" strike="noStrike" dirty="0">
                <a:solidFill>
                  <a:srgbClr val="000000"/>
                </a:solidFill>
                <a:effectLst/>
                <a:latin typeface="Arial" panose="020B0604020202020204" pitchFamily="34" charset="0"/>
              </a:rPr>
              <a:t>Disability (Ex)Inclusion in STEMM</a:t>
            </a:r>
            <a:endParaRPr lang="en-GB" b="0" dirty="0">
              <a:effectLst/>
            </a:endParaRPr>
          </a:p>
          <a:p>
            <a:pPr rtl="0">
              <a:spcBef>
                <a:spcPts val="0"/>
              </a:spcBef>
              <a:spcAft>
                <a:spcPts val="0"/>
              </a:spcAft>
            </a:pPr>
            <a:br>
              <a:rPr lang="en-GB" b="0" dirty="0">
                <a:effectLst/>
              </a:rPr>
            </a:br>
            <a:r>
              <a:rPr lang="en-GB" sz="1800" b="0" i="0" u="none" strike="noStrike" dirty="0">
                <a:solidFill>
                  <a:srgbClr val="595959"/>
                </a:solidFill>
                <a:effectLst/>
                <a:latin typeface="Arial" panose="020B0604020202020204" pitchFamily="34" charset="0"/>
              </a:rPr>
              <a:t>A Recommendations Project led by </a:t>
            </a:r>
            <a:endParaRPr lang="en-GB" b="0" dirty="0">
              <a:effectLst/>
            </a:endParaRPr>
          </a:p>
          <a:p>
            <a:pPr rtl="0">
              <a:spcBef>
                <a:spcPts val="0"/>
              </a:spcBef>
              <a:spcAft>
                <a:spcPts val="0"/>
              </a:spcAft>
            </a:pPr>
            <a:r>
              <a:rPr lang="en-GB" sz="2400" b="1" i="0" u="none" strike="noStrike" dirty="0">
                <a:solidFill>
                  <a:srgbClr val="595959"/>
                </a:solidFill>
                <a:effectLst/>
                <a:latin typeface="Arial" panose="020B0604020202020204" pitchFamily="34" charset="0"/>
              </a:rPr>
              <a:t>NADSN STEMM Action Group</a:t>
            </a:r>
            <a:endParaRPr lang="en-GB" sz="2400" b="1" dirty="0">
              <a:effectLst/>
            </a:endParaRPr>
          </a:p>
          <a:p>
            <a:br>
              <a:rPr lang="en-GB" dirty="0"/>
            </a:br>
            <a:endParaRPr lang="en-GB" dirty="0"/>
          </a:p>
        </p:txBody>
      </p:sp>
      <p:sp>
        <p:nvSpPr>
          <p:cNvPr id="4" name="TextBox 3">
            <a:extLst>
              <a:ext uri="{FF2B5EF4-FFF2-40B4-BE49-F238E27FC236}">
                <a16:creationId xmlns:a16="http://schemas.microsoft.com/office/drawing/2014/main" id="{C5C0F77E-3C33-F5D8-B7E8-C5EB3EB261D1}"/>
              </a:ext>
            </a:extLst>
          </p:cNvPr>
          <p:cNvSpPr txBox="1"/>
          <p:nvPr/>
        </p:nvSpPr>
        <p:spPr>
          <a:xfrm>
            <a:off x="47328" y="5181245"/>
            <a:ext cx="4260178" cy="523220"/>
          </a:xfrm>
          <a:prstGeom prst="rect">
            <a:avLst/>
          </a:prstGeom>
          <a:noFill/>
        </p:spPr>
        <p:txBody>
          <a:bodyPr wrap="square">
            <a:spAutoFit/>
          </a:bodyPr>
          <a:lstStyle/>
          <a:p>
            <a:r>
              <a:rPr lang="en-GB" sz="2800" dirty="0"/>
              <a:t>https://t.co/ugFHhBXPd3</a:t>
            </a:r>
          </a:p>
        </p:txBody>
      </p:sp>
    </p:spTree>
    <p:custDataLst>
      <p:tags r:id="rId1"/>
    </p:custDataLst>
    <p:extLst>
      <p:ext uri="{BB962C8B-B14F-4D97-AF65-F5344CB8AC3E}">
        <p14:creationId xmlns:p14="http://schemas.microsoft.com/office/powerpoint/2010/main" val="14625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bert MacIntosh di LinkedIn: Introducing the EDI Caucus">
            <a:extLst>
              <a:ext uri="{FF2B5EF4-FFF2-40B4-BE49-F238E27FC236}">
                <a16:creationId xmlns:a16="http://schemas.microsoft.com/office/drawing/2014/main" id="{791BCF66-ECFF-C2F7-8588-70139725F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98" y="4247475"/>
            <a:ext cx="4316494" cy="21582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05FAFE-EDBA-42B2-992A-77AD6B61B3F8}"/>
              </a:ext>
            </a:extLst>
          </p:cNvPr>
          <p:cNvPicPr>
            <a:picLocks noChangeAspect="1"/>
          </p:cNvPicPr>
          <p:nvPr/>
        </p:nvPicPr>
        <p:blipFill>
          <a:blip r:embed="rId4"/>
          <a:stretch>
            <a:fillRect/>
          </a:stretch>
        </p:blipFill>
        <p:spPr>
          <a:xfrm>
            <a:off x="221129" y="4119741"/>
            <a:ext cx="2417475" cy="2417475"/>
          </a:xfrm>
          <a:prstGeom prst="rect">
            <a:avLst/>
          </a:prstGeom>
        </p:spPr>
      </p:pic>
      <p:pic>
        <p:nvPicPr>
          <p:cNvPr id="5" name="Picture 4">
            <a:extLst>
              <a:ext uri="{FF2B5EF4-FFF2-40B4-BE49-F238E27FC236}">
                <a16:creationId xmlns:a16="http://schemas.microsoft.com/office/drawing/2014/main" id="{D0B61B29-FB1B-450C-AF51-BC9A9602FC89}"/>
              </a:ext>
            </a:extLst>
          </p:cNvPr>
          <p:cNvPicPr>
            <a:picLocks noChangeAspect="1"/>
          </p:cNvPicPr>
          <p:nvPr/>
        </p:nvPicPr>
        <p:blipFill>
          <a:blip r:embed="rId5"/>
          <a:stretch>
            <a:fillRect/>
          </a:stretch>
        </p:blipFill>
        <p:spPr>
          <a:xfrm>
            <a:off x="6495792" y="4162573"/>
            <a:ext cx="2331810" cy="2331810"/>
          </a:xfrm>
          <a:prstGeom prst="rect">
            <a:avLst/>
          </a:prstGeom>
        </p:spPr>
      </p:pic>
      <p:pic>
        <p:nvPicPr>
          <p:cNvPr id="3084" name="Picture 12" descr="Image result for wellcome trust">
            <a:extLst>
              <a:ext uri="{FF2B5EF4-FFF2-40B4-BE49-F238E27FC236}">
                <a16:creationId xmlns:a16="http://schemas.microsoft.com/office/drawing/2014/main" id="{0731AEC3-0974-446C-BAE3-D77DCA8770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426" y="0"/>
            <a:ext cx="2738260" cy="27382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56723D4-91D1-406C-9347-384A0197F2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105" y="196435"/>
            <a:ext cx="4029072" cy="11859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16A946C-C1DF-4DD4-AAE3-EC54677FA43C}"/>
              </a:ext>
            </a:extLst>
          </p:cNvPr>
          <p:cNvGrpSpPr>
            <a:grpSpLocks noChangeAspect="1"/>
          </p:cNvGrpSpPr>
          <p:nvPr/>
        </p:nvGrpSpPr>
        <p:grpSpPr>
          <a:xfrm>
            <a:off x="9250997" y="4171502"/>
            <a:ext cx="2556757" cy="2313952"/>
            <a:chOff x="2986643" y="256636"/>
            <a:chExt cx="3177639" cy="2875871"/>
          </a:xfrm>
        </p:grpSpPr>
        <p:pic>
          <p:nvPicPr>
            <p:cNvPr id="4102" name="Picture 6">
              <a:extLst>
                <a:ext uri="{FF2B5EF4-FFF2-40B4-BE49-F238E27FC236}">
                  <a16:creationId xmlns:a16="http://schemas.microsoft.com/office/drawing/2014/main" id="{AE023CF4-9FBD-4F16-A5F3-7A1B0F1BA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6643" y="256636"/>
              <a:ext cx="3177639" cy="2321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EED887-2C6B-4A83-9ADC-114FABD858E5}"/>
                </a:ext>
              </a:extLst>
            </p:cNvPr>
            <p:cNvPicPr>
              <a:picLocks noChangeAspect="1"/>
            </p:cNvPicPr>
            <p:nvPr/>
          </p:nvPicPr>
          <p:blipFill>
            <a:blip r:embed="rId9"/>
            <a:stretch>
              <a:fillRect/>
            </a:stretch>
          </p:blipFill>
          <p:spPr>
            <a:xfrm>
              <a:off x="3126429" y="2537013"/>
              <a:ext cx="2898066" cy="595494"/>
            </a:xfrm>
            <a:prstGeom prst="rect">
              <a:avLst/>
            </a:prstGeom>
          </p:spPr>
        </p:pic>
      </p:grpSp>
      <p:pic>
        <p:nvPicPr>
          <p:cNvPr id="10" name="Picture 2" descr="Advance HE Advance HE - Advance HE">
            <a:extLst>
              <a:ext uri="{FF2B5EF4-FFF2-40B4-BE49-F238E27FC236}">
                <a16:creationId xmlns:a16="http://schemas.microsoft.com/office/drawing/2014/main" id="{CF1C6AB1-9ECB-4BD6-98C1-75B1C06F98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2790" y="3108830"/>
            <a:ext cx="3245702" cy="836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National Institute for Health and Care Research logo | Homepage">
            <a:extLst>
              <a:ext uri="{FF2B5EF4-FFF2-40B4-BE49-F238E27FC236}">
                <a16:creationId xmlns:a16="http://schemas.microsoft.com/office/drawing/2014/main" id="{08F28DC5-00B9-400C-AA05-3A7E5B2352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7286" y="1930641"/>
            <a:ext cx="5325907" cy="531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food&#10;&#10;Description automatically generated">
            <a:extLst>
              <a:ext uri="{FF2B5EF4-FFF2-40B4-BE49-F238E27FC236}">
                <a16:creationId xmlns:a16="http://schemas.microsoft.com/office/drawing/2014/main" id="{E9DAE42F-7BC4-2F62-DE68-25BDF7E11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66752" y="370656"/>
            <a:ext cx="3325248" cy="1662624"/>
          </a:xfrm>
          <a:prstGeom prst="rect">
            <a:avLst/>
          </a:prstGeom>
        </p:spPr>
      </p:pic>
      <p:pic>
        <p:nvPicPr>
          <p:cNvPr id="1026" name="Picture 2" descr="Institute of Physics IOP logo">
            <a:extLst>
              <a:ext uri="{FF2B5EF4-FFF2-40B4-BE49-F238E27FC236}">
                <a16:creationId xmlns:a16="http://schemas.microsoft.com/office/drawing/2014/main" id="{F42816CE-1D9D-DB72-577A-23A71F929C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508" y="2738259"/>
            <a:ext cx="1987763" cy="1119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oyal Society of Chemistry">
            <a:extLst>
              <a:ext uri="{FF2B5EF4-FFF2-40B4-BE49-F238E27FC236}">
                <a16:creationId xmlns:a16="http://schemas.microsoft.com/office/drawing/2014/main" id="{1EC1BC3B-7055-F217-9D15-4645F083CC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3767" y="2653721"/>
            <a:ext cx="3442807" cy="95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4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500"/>
                                        <p:tgtEl>
                                          <p:spTgt spid="30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sability matters logo">
            <a:extLst>
              <a:ext uri="{FF2B5EF4-FFF2-40B4-BE49-F238E27FC236}">
                <a16:creationId xmlns:a16="http://schemas.microsoft.com/office/drawing/2014/main" id="{DB8FD192-4F8F-06B3-C462-72B3A68FEE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2375" y="472966"/>
            <a:ext cx="7127246" cy="40102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D4CA80-0A97-7CCC-A367-04C30C13FDED}"/>
              </a:ext>
            </a:extLst>
          </p:cNvPr>
          <p:cNvSpPr txBox="1"/>
          <p:nvPr/>
        </p:nvSpPr>
        <p:spPr>
          <a:xfrm>
            <a:off x="3044454" y="4483230"/>
            <a:ext cx="6103088" cy="461665"/>
          </a:xfrm>
          <a:prstGeom prst="rect">
            <a:avLst/>
          </a:prstGeom>
          <a:noFill/>
        </p:spPr>
        <p:txBody>
          <a:bodyPr wrap="square">
            <a:spAutoFit/>
          </a:bodyPr>
          <a:lstStyle/>
          <a:p>
            <a:pPr algn="ctr"/>
            <a:r>
              <a:rPr lang="en-GB" sz="2400" b="1" i="0" dirty="0">
                <a:solidFill>
                  <a:srgbClr val="0097A7"/>
                </a:solidFill>
                <a:effectLst/>
                <a:latin typeface="Arial" panose="020B0604020202020204" pitchFamily="34" charset="0"/>
                <a:cs typeface="Arial" panose="020B0604020202020204" pitchFamily="34" charset="0"/>
              </a:rPr>
              <a:t>Disability as driving subject of inquiry</a:t>
            </a:r>
          </a:p>
        </p:txBody>
      </p:sp>
      <p:pic>
        <p:nvPicPr>
          <p:cNvPr id="1028" name="Picture 4">
            <a:extLst>
              <a:ext uri="{FF2B5EF4-FFF2-40B4-BE49-F238E27FC236}">
                <a16:creationId xmlns:a16="http://schemas.microsoft.com/office/drawing/2014/main" id="{EF60653C-0378-CB72-E249-4C362BCAB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78" y="259094"/>
            <a:ext cx="2058804" cy="2058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A68C45-1CCE-143F-1328-8374A0A079EF}"/>
              </a:ext>
            </a:extLst>
          </p:cNvPr>
          <p:cNvPicPr>
            <a:picLocks noChangeAspect="1"/>
          </p:cNvPicPr>
          <p:nvPr/>
        </p:nvPicPr>
        <p:blipFill>
          <a:blip r:embed="rId4"/>
          <a:stretch>
            <a:fillRect/>
          </a:stretch>
        </p:blipFill>
        <p:spPr>
          <a:xfrm>
            <a:off x="8314660" y="5291258"/>
            <a:ext cx="3817087" cy="1539559"/>
          </a:xfrm>
          <a:prstGeom prst="rect">
            <a:avLst/>
          </a:prstGeom>
        </p:spPr>
      </p:pic>
      <p:sp>
        <p:nvSpPr>
          <p:cNvPr id="7" name="TextBox 6">
            <a:extLst>
              <a:ext uri="{FF2B5EF4-FFF2-40B4-BE49-F238E27FC236}">
                <a16:creationId xmlns:a16="http://schemas.microsoft.com/office/drawing/2014/main" id="{F6271052-CC70-76F5-3550-54BF0E5CB18D}"/>
              </a:ext>
            </a:extLst>
          </p:cNvPr>
          <p:cNvSpPr txBox="1"/>
          <p:nvPr/>
        </p:nvSpPr>
        <p:spPr>
          <a:xfrm>
            <a:off x="320978" y="6061037"/>
            <a:ext cx="7238146" cy="461665"/>
          </a:xfrm>
          <a:prstGeom prst="rect">
            <a:avLst/>
          </a:prstGeom>
          <a:noFill/>
        </p:spPr>
        <p:txBody>
          <a:bodyPr wrap="square">
            <a:spAutoFit/>
          </a:bodyPr>
          <a:lstStyle/>
          <a:p>
            <a:r>
              <a:rPr lang="en-GB" sz="2400" dirty="0">
                <a:solidFill>
                  <a:srgbClr val="0097A7"/>
                </a:solidFill>
                <a:hlinkClick r:id="rId5">
                  <a:extLst>
                    <a:ext uri="{A12FA001-AC4F-418D-AE19-62706E023703}">
                      <ahyp:hlinkClr xmlns:ahyp="http://schemas.microsoft.com/office/drawing/2018/hyperlinkcolor" val="tx"/>
                    </a:ext>
                  </a:extLst>
                </a:hlinkClick>
              </a:rPr>
              <a:t>https://www.sheffield.ac.uk/ihuman/disability-matters</a:t>
            </a:r>
            <a:r>
              <a:rPr lang="en-GB" sz="2400" dirty="0">
                <a:solidFill>
                  <a:srgbClr val="0097A7"/>
                </a:solidFill>
              </a:rPr>
              <a:t> </a:t>
            </a:r>
          </a:p>
        </p:txBody>
      </p:sp>
      <p:sp>
        <p:nvSpPr>
          <p:cNvPr id="8" name="TextBox 7">
            <a:extLst>
              <a:ext uri="{FF2B5EF4-FFF2-40B4-BE49-F238E27FC236}">
                <a16:creationId xmlns:a16="http://schemas.microsoft.com/office/drawing/2014/main" id="{CA71A29D-739F-55D7-A982-74EF27083F37}"/>
              </a:ext>
            </a:extLst>
          </p:cNvPr>
          <p:cNvSpPr txBox="1"/>
          <p:nvPr/>
        </p:nvSpPr>
        <p:spPr>
          <a:xfrm>
            <a:off x="320978" y="5537817"/>
            <a:ext cx="4392869" cy="523220"/>
          </a:xfrm>
          <a:prstGeom prst="rect">
            <a:avLst/>
          </a:prstGeom>
          <a:noFill/>
        </p:spPr>
        <p:txBody>
          <a:bodyPr wrap="none" rtlCol="0">
            <a:spAutoFit/>
          </a:bodyPr>
          <a:lstStyle/>
          <a:p>
            <a:r>
              <a:rPr lang="en-GB" sz="2800" b="1" dirty="0"/>
              <a:t>Professor Dan Goodley, et al</a:t>
            </a:r>
          </a:p>
        </p:txBody>
      </p:sp>
    </p:spTree>
    <p:extLst>
      <p:ext uri="{BB962C8B-B14F-4D97-AF65-F5344CB8AC3E}">
        <p14:creationId xmlns:p14="http://schemas.microsoft.com/office/powerpoint/2010/main" val="325250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DAA3-28B0-402A-3828-DFC163D5FE6D}"/>
              </a:ext>
            </a:extLst>
          </p:cNvPr>
          <p:cNvSpPr>
            <a:spLocks noGrp="1"/>
          </p:cNvSpPr>
          <p:nvPr>
            <p:ph type="title"/>
          </p:nvPr>
        </p:nvSpPr>
        <p:spPr>
          <a:xfrm>
            <a:off x="838200" y="297714"/>
            <a:ext cx="10515600" cy="967674"/>
          </a:xfrm>
        </p:spPr>
        <p:txBody>
          <a:bodyPr/>
          <a:lstStyle/>
          <a:p>
            <a:r>
              <a:rPr lang="en-GB" dirty="0">
                <a:solidFill>
                  <a:srgbClr val="0097A7"/>
                </a:solidFill>
              </a:rPr>
              <a:t>The research questions</a:t>
            </a:r>
          </a:p>
        </p:txBody>
      </p:sp>
      <p:sp>
        <p:nvSpPr>
          <p:cNvPr id="3" name="Content Placeholder 2">
            <a:extLst>
              <a:ext uri="{FF2B5EF4-FFF2-40B4-BE49-F238E27FC236}">
                <a16:creationId xmlns:a16="http://schemas.microsoft.com/office/drawing/2014/main" id="{72F1ACA9-CF36-BCE3-EC90-4CB01DC03FA5}"/>
              </a:ext>
            </a:extLst>
          </p:cNvPr>
          <p:cNvSpPr>
            <a:spLocks noGrp="1"/>
          </p:cNvSpPr>
          <p:nvPr>
            <p:ph idx="1"/>
          </p:nvPr>
        </p:nvSpPr>
        <p:spPr>
          <a:xfrm>
            <a:off x="838200" y="1235372"/>
            <a:ext cx="10515600" cy="5464974"/>
          </a:xfrm>
        </p:spPr>
        <p:txBody>
          <a:bodyPr>
            <a:normAutofit/>
          </a:bodyPr>
          <a:lstStyle/>
          <a:p>
            <a:pPr marL="457200" indent="-457200">
              <a:buFont typeface="+mj-lt"/>
              <a:buAutoNum type="arabicPeriod"/>
            </a:pPr>
            <a:r>
              <a:rPr lang="en-GB" sz="2400" dirty="0"/>
              <a:t>How is health research, theory and scholarship transformed by an engagement with critical disability studies?</a:t>
            </a:r>
          </a:p>
          <a:p>
            <a:pPr marL="457200" indent="-457200">
              <a:buFont typeface="+mj-lt"/>
              <a:buAutoNum type="arabicPeriod"/>
            </a:pPr>
            <a:r>
              <a:rPr lang="en-GB" sz="2400" dirty="0"/>
              <a:t>What are the health priorities of disabled people in Australia, Canada, India, Singapore and the United Kingdom?</a:t>
            </a:r>
          </a:p>
          <a:p>
            <a:pPr marL="457200" indent="-457200">
              <a:buFont typeface="+mj-lt"/>
              <a:buAutoNum type="arabicPeriod"/>
            </a:pPr>
            <a:r>
              <a:rPr lang="en-GB" sz="2400" dirty="0"/>
              <a:t>What kinds of research methodologies represent disabled people and their health priorities?</a:t>
            </a:r>
          </a:p>
          <a:p>
            <a:pPr marL="457200" indent="-457200">
              <a:buFont typeface="+mj-lt"/>
              <a:buAutoNum type="arabicPeriod"/>
            </a:pPr>
            <a:r>
              <a:rPr lang="en-GB" sz="2400" dirty="0"/>
              <a:t>How does the presence of disability enable more inclusive health research environments?</a:t>
            </a:r>
          </a:p>
          <a:p>
            <a:pPr marL="457200" indent="-457200">
              <a:buFont typeface="+mj-lt"/>
              <a:buAutoNum type="arabicPeriod"/>
            </a:pPr>
            <a:r>
              <a:rPr lang="en-GB" sz="2400" dirty="0"/>
              <a:t>In what ways can we reimagine representations of disability in health research?</a:t>
            </a:r>
          </a:p>
          <a:p>
            <a:pPr marL="457200" indent="-457200">
              <a:buFont typeface="+mj-lt"/>
              <a:buAutoNum type="arabicPeriod"/>
            </a:pPr>
            <a:r>
              <a:rPr lang="en-GB" sz="2400" dirty="0"/>
              <a:t>How do we build a new generation of disabled and disability-positive health researchers?</a:t>
            </a:r>
          </a:p>
          <a:p>
            <a:pPr marL="457200" indent="-457200">
              <a:buFont typeface="+mj-lt"/>
              <a:buAutoNum type="arabicPeriod"/>
            </a:pPr>
            <a:r>
              <a:rPr lang="en-GB" sz="2400" b="1" dirty="0"/>
              <a:t>What transformative knowledge pertaining to equity, diversity and inclusion can be generated through a focus on anti-ableist and anti-disablist practice?</a:t>
            </a:r>
          </a:p>
          <a:p>
            <a:pPr marL="457200" indent="-457200">
              <a:buFont typeface="+mj-lt"/>
              <a:buAutoNum type="arabicPeriod"/>
            </a:pPr>
            <a:endParaRPr lang="en-GB" sz="2400" dirty="0"/>
          </a:p>
        </p:txBody>
      </p:sp>
      <p:pic>
        <p:nvPicPr>
          <p:cNvPr id="4" name="Picture 2" descr="disability matters logo">
            <a:extLst>
              <a:ext uri="{FF2B5EF4-FFF2-40B4-BE49-F238E27FC236}">
                <a16:creationId xmlns:a16="http://schemas.microsoft.com/office/drawing/2014/main" id="{6FD392C7-7C29-CEB7-20E3-A07F021551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96436" y="0"/>
            <a:ext cx="2195564" cy="12353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cabinet, indoor, furniture&#10;&#10;Description generated with high confidence">
            <a:extLst>
              <a:ext uri="{FF2B5EF4-FFF2-40B4-BE49-F238E27FC236}">
                <a16:creationId xmlns:a16="http://schemas.microsoft.com/office/drawing/2014/main" id="{B8CB7585-1792-4244-90FF-A144F0F202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114"/>
          <a:stretch/>
        </p:blipFill>
        <p:spPr>
          <a:xfrm rot="10800000">
            <a:off x="6421035" y="1776838"/>
            <a:ext cx="5129784" cy="3304324"/>
          </a:xfrm>
          <a:prstGeom prst="rect">
            <a:avLst/>
          </a:prstGeom>
        </p:spPr>
      </p:pic>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Related image">
            <a:extLst>
              <a:ext uri="{FF2B5EF4-FFF2-40B4-BE49-F238E27FC236}">
                <a16:creationId xmlns:a16="http://schemas.microsoft.com/office/drawing/2014/main" id="{D589FF1D-BEAA-4006-AF12-62D7F37A54D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180" y="1716935"/>
            <a:ext cx="5129784" cy="34241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57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omorrow's world">
            <a:extLst>
              <a:ext uri="{FF2B5EF4-FFF2-40B4-BE49-F238E27FC236}">
                <a16:creationId xmlns:a16="http://schemas.microsoft.com/office/drawing/2014/main" id="{1C5BBA9C-7183-48CF-97FE-ACBDADB2D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9" y="635905"/>
            <a:ext cx="490530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tomorrow's world">
            <a:extLst>
              <a:ext uri="{FF2B5EF4-FFF2-40B4-BE49-F238E27FC236}">
                <a16:creationId xmlns:a16="http://schemas.microsoft.com/office/drawing/2014/main" id="{276CF6BC-D401-454A-857F-659C8C0D0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9" y="3228193"/>
            <a:ext cx="4905307" cy="2834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5FA38D1A-B46B-4C35-857E-602FFD6F9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642" y="689978"/>
            <a:ext cx="4940479" cy="17560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artupsac.com/wp-content/uploads/2016/09/startrek-1-1024x6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5055" y="2446062"/>
            <a:ext cx="5657652" cy="353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55F6DF-EA06-4289-8415-D271081D64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5208" y="1172113"/>
            <a:ext cx="3912227" cy="4177463"/>
          </a:xfrm>
          <a:prstGeom prst="rect">
            <a:avLst/>
          </a:prstGeom>
        </p:spPr>
      </p:pic>
      <p:sp>
        <p:nvSpPr>
          <p:cNvPr id="4" name="&quot;No&quot; Symbol 3"/>
          <p:cNvSpPr>
            <a:spLocks noChangeAspect="1"/>
          </p:cNvSpPr>
          <p:nvPr/>
        </p:nvSpPr>
        <p:spPr>
          <a:xfrm>
            <a:off x="652925" y="993054"/>
            <a:ext cx="4536793" cy="4535578"/>
          </a:xfrm>
          <a:prstGeom prst="noSmoking">
            <a:avLst>
              <a:gd name="adj" fmla="val 76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9A92D06E-DB85-986D-6C35-1378379D5B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169">
            <a:off x="7131673" y="1133474"/>
            <a:ext cx="3448051" cy="4591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2519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05110-8926-4BB8-8C40-706E063148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761" y="328058"/>
            <a:ext cx="7546195" cy="582937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F795A17-FF53-4FB9-A886-1CCAF10CB0E5}"/>
              </a:ext>
            </a:extLst>
          </p:cNvPr>
          <p:cNvSpPr txBox="1"/>
          <p:nvPr/>
        </p:nvSpPr>
        <p:spPr>
          <a:xfrm>
            <a:off x="4420410" y="6245361"/>
            <a:ext cx="64709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Times Higher Education - 8</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th</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December 1995 </a:t>
            </a:r>
          </a:p>
        </p:txBody>
      </p:sp>
      <p:pic>
        <p:nvPicPr>
          <p:cNvPr id="2050" name="Picture 2" descr="164x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20" y="328056"/>
            <a:ext cx="2942139" cy="2942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c/ca/UMIST_main_building_Whitworth_Street.jpg/800px-UMIST_main_building_Whitworth_Street.jpg">
            <a:extLst>
              <a:ext uri="{FF2B5EF4-FFF2-40B4-BE49-F238E27FC236}">
                <a16:creationId xmlns:a16="http://schemas.microsoft.com/office/drawing/2014/main" id="{4D125DC0-F281-451E-BACB-BA8B07B6E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63" y="3587808"/>
            <a:ext cx="3398252" cy="25486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77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assets-01.thedrum.com/cache/images/thedrum-prod/public-drum_basic_article-95034-main_images-Snowdon-Trust-Logo--default--1280.jpg">
            <a:extLst>
              <a:ext uri="{FF2B5EF4-FFF2-40B4-BE49-F238E27FC236}">
                <a16:creationId xmlns:a16="http://schemas.microsoft.com/office/drawing/2014/main" id="{865C5D0E-299C-450D-9359-FAFC066F58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896" y="970060"/>
            <a:ext cx="3121570" cy="31165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lated image">
            <a:extLst>
              <a:ext uri="{FF2B5EF4-FFF2-40B4-BE49-F238E27FC236}">
                <a16:creationId xmlns:a16="http://schemas.microsoft.com/office/drawing/2014/main" id="{959B5C81-6903-4BCE-B2AA-4816D61F8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743" y="1600200"/>
            <a:ext cx="6406587" cy="4273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3FF6FD-88D1-43FC-B5E6-7EBABC0613E0}"/>
              </a:ext>
            </a:extLst>
          </p:cNvPr>
          <p:cNvSpPr txBox="1"/>
          <p:nvPr/>
        </p:nvSpPr>
        <p:spPr>
          <a:xfrm>
            <a:off x="7303169" y="3097863"/>
            <a:ext cx="3384884"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900" b="0" i="0" u="none" strike="noStrike" kern="1200" cap="none" spc="0" normalizeH="0" baseline="0" noProof="0" dirty="0">
                <a:ln>
                  <a:noFill/>
                </a:ln>
                <a:solidFill>
                  <a:srgbClr val="00FF00"/>
                </a:solidFill>
                <a:effectLst/>
                <a:uLnTx/>
                <a:uFillTx/>
                <a:latin typeface="Calibri" panose="020F0502020204030204"/>
                <a:ea typeface="+mn-ea"/>
                <a:cs typeface="+mn-cs"/>
                <a:sym typeface="Wingdings" panose="05000000000000000000" pitchFamily="2" charset="2"/>
              </a:rPr>
              <a:t></a:t>
            </a:r>
            <a:endParaRPr kumimoji="0" lang="en-GB" sz="19900" b="0"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Content Placeholder 2"/>
          <p:cNvSpPr txBox="1">
            <a:spLocks/>
          </p:cNvSpPr>
          <p:nvPr/>
        </p:nvSpPr>
        <p:spPr>
          <a:xfrm>
            <a:off x="457201" y="4086580"/>
            <a:ext cx="4627543" cy="2039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MSc in Medical Physics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PhD in Medical MR Imaging</a:t>
            </a:r>
          </a:p>
        </p:txBody>
      </p:sp>
      <p:pic>
        <p:nvPicPr>
          <p:cNvPr id="2" name="Picture 1" descr="Related image">
            <a:extLst>
              <a:ext uri="{FF2B5EF4-FFF2-40B4-BE49-F238E27FC236}">
                <a16:creationId xmlns:a16="http://schemas.microsoft.com/office/drawing/2014/main" id="{836BC529-45D2-0082-C7FA-3B4E132C1C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473" y="2348504"/>
            <a:ext cx="4117675" cy="3088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E63BB4-0561-10C5-6927-284DE66095E6}"/>
              </a:ext>
            </a:extLst>
          </p:cNvPr>
          <p:cNvSpPr txBox="1"/>
          <p:nvPr/>
        </p:nvSpPr>
        <p:spPr>
          <a:xfrm>
            <a:off x="7557074" y="2994415"/>
            <a:ext cx="2586420"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9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a:t>
            </a:r>
            <a:endParaRPr kumimoji="0" lang="en-GB" sz="19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105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1682046"/>
            <a:ext cx="7106356" cy="4621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YES!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Collaborating with all sorts of clever and inspirational people across the globe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Teaching and engaging with bright young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Being creative – facing new challenges everyday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Presenting at international scientific conferences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18" descr="Image result for access to wor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958" y="2355612"/>
            <a:ext cx="4062833" cy="22728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pPr algn="ctr"/>
            <a:r>
              <a:rPr lang="en-GB" dirty="0">
                <a:latin typeface="+mn-lt"/>
              </a:rPr>
              <a:t>Do I enjoy working as a Research Scientist?</a:t>
            </a:r>
          </a:p>
        </p:txBody>
      </p:sp>
    </p:spTree>
    <p:extLst>
      <p:ext uri="{BB962C8B-B14F-4D97-AF65-F5344CB8AC3E}">
        <p14:creationId xmlns:p14="http://schemas.microsoft.com/office/powerpoint/2010/main" val="21691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A0934-6D30-4EB2-B4FE-49330C0133EB}"/>
              </a:ext>
            </a:extLst>
          </p:cNvPr>
          <p:cNvSpPr txBox="1"/>
          <p:nvPr/>
        </p:nvSpPr>
        <p:spPr>
          <a:xfrm>
            <a:off x="1222888" y="5046209"/>
            <a:ext cx="3723861" cy="707886"/>
          </a:xfrm>
          <a:prstGeom prst="rect">
            <a:avLst/>
          </a:prstGeom>
          <a:noFill/>
        </p:spPr>
        <p:txBody>
          <a:bodyPr wrap="square" rtlCol="0">
            <a:spAutoFit/>
          </a:bodyPr>
          <a:lstStyle/>
          <a:p>
            <a:pPr algn="ctr"/>
            <a:r>
              <a:rPr lang="en-GB" sz="4000" b="1" u="sng" dirty="0">
                <a:solidFill>
                  <a:srgbClr val="444969"/>
                </a:solidFill>
              </a:rPr>
              <a:t>nadsn-uk.org</a:t>
            </a:r>
          </a:p>
        </p:txBody>
      </p:sp>
      <p:pic>
        <p:nvPicPr>
          <p:cNvPr id="3" name="Picture 2">
            <a:extLst>
              <a:ext uri="{FF2B5EF4-FFF2-40B4-BE49-F238E27FC236}">
                <a16:creationId xmlns:a16="http://schemas.microsoft.com/office/drawing/2014/main" id="{09200B78-FB6C-4A41-8F80-D7D2E66F88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692" b="3462"/>
          <a:stretch/>
        </p:blipFill>
        <p:spPr>
          <a:xfrm>
            <a:off x="6247221" y="285170"/>
            <a:ext cx="5718503" cy="1150575"/>
          </a:xfrm>
          <a:prstGeom prst="rect">
            <a:avLst/>
          </a:prstGeom>
        </p:spPr>
      </p:pic>
      <p:sp>
        <p:nvSpPr>
          <p:cNvPr id="5" name="TextBox 4">
            <a:extLst>
              <a:ext uri="{FF2B5EF4-FFF2-40B4-BE49-F238E27FC236}">
                <a16:creationId xmlns:a16="http://schemas.microsoft.com/office/drawing/2014/main" id="{D92E290E-3CD6-467F-AD35-F97DBE0F9B60}"/>
              </a:ext>
            </a:extLst>
          </p:cNvPr>
          <p:cNvSpPr txBox="1"/>
          <p:nvPr/>
        </p:nvSpPr>
        <p:spPr>
          <a:xfrm>
            <a:off x="803032" y="5903050"/>
            <a:ext cx="2201845" cy="584776"/>
          </a:xfrm>
          <a:prstGeom prst="rect">
            <a:avLst/>
          </a:prstGeom>
          <a:noFill/>
        </p:spPr>
        <p:txBody>
          <a:bodyPr wrap="none" rtlCol="0">
            <a:spAutoFit/>
          </a:bodyPr>
          <a:lstStyle/>
          <a:p>
            <a:r>
              <a:rPr lang="en-GB" sz="3200" b="1" dirty="0">
                <a:solidFill>
                  <a:srgbClr val="444969"/>
                </a:solidFill>
              </a:rPr>
              <a:t>@nadsn_uk</a:t>
            </a:r>
          </a:p>
        </p:txBody>
      </p:sp>
      <p:sp>
        <p:nvSpPr>
          <p:cNvPr id="6" name="TextBox 5">
            <a:extLst>
              <a:ext uri="{FF2B5EF4-FFF2-40B4-BE49-F238E27FC236}">
                <a16:creationId xmlns:a16="http://schemas.microsoft.com/office/drawing/2014/main" id="{058CBECF-C367-43A2-9A23-6F6FDE2EC64E}"/>
              </a:ext>
            </a:extLst>
          </p:cNvPr>
          <p:cNvSpPr txBox="1"/>
          <p:nvPr/>
        </p:nvSpPr>
        <p:spPr>
          <a:xfrm>
            <a:off x="3814969" y="5903050"/>
            <a:ext cx="2098852" cy="584776"/>
          </a:xfrm>
          <a:prstGeom prst="rect">
            <a:avLst/>
          </a:prstGeom>
          <a:noFill/>
        </p:spPr>
        <p:txBody>
          <a:bodyPr wrap="none" rtlCol="0">
            <a:spAutoFit/>
          </a:bodyPr>
          <a:lstStyle/>
          <a:p>
            <a:r>
              <a:rPr lang="en-GB" sz="3200" b="1" dirty="0" err="1">
                <a:solidFill>
                  <a:srgbClr val="444969"/>
                </a:solidFill>
              </a:rPr>
              <a:t>NatAssDSN</a:t>
            </a:r>
            <a:endParaRPr lang="en-GB" sz="3200" b="1" dirty="0">
              <a:solidFill>
                <a:srgbClr val="444969"/>
              </a:solidFill>
            </a:endParaRPr>
          </a:p>
        </p:txBody>
      </p:sp>
      <p:pic>
        <p:nvPicPr>
          <p:cNvPr id="7" name="Picture 6">
            <a:extLst>
              <a:ext uri="{FF2B5EF4-FFF2-40B4-BE49-F238E27FC236}">
                <a16:creationId xmlns:a16="http://schemas.microsoft.com/office/drawing/2014/main" id="{80A0350B-E740-4354-8C29-AC0AA0EBC55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26" t="23591" r="18836" b="24377"/>
          <a:stretch/>
        </p:blipFill>
        <p:spPr bwMode="auto">
          <a:xfrm>
            <a:off x="388985" y="6015416"/>
            <a:ext cx="414047"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http://www.decodedmagazine.com/wp-content/uploads/2015/08/Facebook-logo-4.png">
            <a:extLst>
              <a:ext uri="{FF2B5EF4-FFF2-40B4-BE49-F238E27FC236}">
                <a16:creationId xmlns:a16="http://schemas.microsoft.com/office/drawing/2014/main" id="{3806979F-BF3D-4386-8066-459477EF88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8924" y="6015416"/>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Hamied Haroon's work\UoM Disabled Staff Network\National Association of DSNs\NADSN-Logo\NADSN Logo\Logo - Normal\nadsn-logo-alt-large.jpg">
            <a:extLst>
              <a:ext uri="{FF2B5EF4-FFF2-40B4-BE49-F238E27FC236}">
                <a16:creationId xmlns:a16="http://schemas.microsoft.com/office/drawing/2014/main" id="{24460C5A-A4F9-4F32-90DF-A911B4A6E95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85" b="11576"/>
          <a:stretch/>
        </p:blipFill>
        <p:spPr bwMode="auto">
          <a:xfrm>
            <a:off x="1" y="1"/>
            <a:ext cx="6370982" cy="1780548"/>
          </a:xfrm>
          <a:prstGeom prst="rect">
            <a:avLst/>
          </a:prstGeom>
          <a:solidFill>
            <a:srgbClr val="444969"/>
          </a:solidFill>
        </p:spPr>
      </p:pic>
      <p:sp>
        <p:nvSpPr>
          <p:cNvPr id="10" name="Content Placeholder 2">
            <a:extLst>
              <a:ext uri="{FF2B5EF4-FFF2-40B4-BE49-F238E27FC236}">
                <a16:creationId xmlns:a16="http://schemas.microsoft.com/office/drawing/2014/main" id="{D942615C-8EB8-43EB-9AC0-8AFF4F5E4A9F}"/>
              </a:ext>
            </a:extLst>
          </p:cNvPr>
          <p:cNvSpPr txBox="1">
            <a:spLocks/>
          </p:cNvSpPr>
          <p:nvPr/>
        </p:nvSpPr>
        <p:spPr>
          <a:xfrm>
            <a:off x="420821" y="2044437"/>
            <a:ext cx="5329414" cy="244019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r>
              <a:rPr lang="en-GB" dirty="0">
                <a:solidFill>
                  <a:srgbClr val="444969"/>
                </a:solidFill>
              </a:rPr>
              <a:t>We are a </a:t>
            </a:r>
            <a:r>
              <a:rPr lang="en-GB" b="1" dirty="0">
                <a:solidFill>
                  <a:srgbClr val="444969"/>
                </a:solidFill>
              </a:rPr>
              <a:t>super-network </a:t>
            </a:r>
            <a:r>
              <a:rPr lang="en-GB" dirty="0">
                <a:solidFill>
                  <a:srgbClr val="444969"/>
                </a:solidFill>
              </a:rPr>
              <a:t>with a mission to connect and represent </a:t>
            </a:r>
            <a:r>
              <a:rPr lang="en-GB" b="1" dirty="0">
                <a:solidFill>
                  <a:srgbClr val="444969"/>
                </a:solidFill>
              </a:rPr>
              <a:t>Disabled staff networks</a:t>
            </a:r>
          </a:p>
          <a:p>
            <a:pPr marL="0" indent="0" algn="ctr">
              <a:spcBef>
                <a:spcPts val="1800"/>
              </a:spcBef>
              <a:buNone/>
            </a:pPr>
            <a:r>
              <a:rPr lang="en-GB" dirty="0">
                <a:solidFill>
                  <a:srgbClr val="444969"/>
                </a:solidFill>
              </a:rPr>
              <a:t>We focus on the </a:t>
            </a:r>
            <a:r>
              <a:rPr lang="en-GB" b="1" dirty="0">
                <a:solidFill>
                  <a:srgbClr val="444969"/>
                </a:solidFill>
              </a:rPr>
              <a:t>tertiary education</a:t>
            </a:r>
            <a:r>
              <a:rPr lang="en-GB" dirty="0">
                <a:solidFill>
                  <a:srgbClr val="444969"/>
                </a:solidFill>
              </a:rPr>
              <a:t> (universities and colleges) and </a:t>
            </a:r>
            <a:r>
              <a:rPr lang="en-GB" b="1" dirty="0">
                <a:solidFill>
                  <a:srgbClr val="444969"/>
                </a:solidFill>
              </a:rPr>
              <a:t>public</a:t>
            </a:r>
            <a:r>
              <a:rPr lang="en-GB" dirty="0">
                <a:solidFill>
                  <a:srgbClr val="444969"/>
                </a:solidFill>
              </a:rPr>
              <a:t> (NHS Trusts) sectors </a:t>
            </a:r>
          </a:p>
        </p:txBody>
      </p:sp>
      <p:sp>
        <p:nvSpPr>
          <p:cNvPr id="16" name="Content Placeholder 2">
            <a:extLst>
              <a:ext uri="{FF2B5EF4-FFF2-40B4-BE49-F238E27FC236}">
                <a16:creationId xmlns:a16="http://schemas.microsoft.com/office/drawing/2014/main" id="{749DEF14-DF5E-47B4-A3DB-E94EC2E88A63}"/>
              </a:ext>
            </a:extLst>
          </p:cNvPr>
          <p:cNvSpPr txBox="1">
            <a:spLocks/>
          </p:cNvSpPr>
          <p:nvPr/>
        </p:nvSpPr>
        <p:spPr>
          <a:xfrm>
            <a:off x="6441766" y="2044437"/>
            <a:ext cx="5329414" cy="44433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800"/>
              </a:spcBef>
            </a:pPr>
            <a:r>
              <a:rPr lang="en-GB" sz="2400" dirty="0">
                <a:solidFill>
                  <a:srgbClr val="444969"/>
                </a:solidFill>
              </a:rPr>
              <a:t>We welcome </a:t>
            </a:r>
            <a:r>
              <a:rPr lang="en-GB" sz="2400" b="1" dirty="0">
                <a:solidFill>
                  <a:srgbClr val="444969"/>
                </a:solidFill>
              </a:rPr>
              <a:t>any</a:t>
            </a:r>
            <a:r>
              <a:rPr lang="en-GB" sz="2400" dirty="0">
                <a:solidFill>
                  <a:srgbClr val="444969"/>
                </a:solidFill>
              </a:rPr>
              <a:t> individual and organisation from </a:t>
            </a:r>
            <a:r>
              <a:rPr lang="en-GB" sz="2400" b="1" dirty="0">
                <a:solidFill>
                  <a:srgbClr val="444969"/>
                </a:solidFill>
              </a:rPr>
              <a:t>any</a:t>
            </a:r>
            <a:r>
              <a:rPr lang="en-GB" sz="2400" dirty="0">
                <a:solidFill>
                  <a:srgbClr val="444969"/>
                </a:solidFill>
              </a:rPr>
              <a:t> sector committed to promoting the </a:t>
            </a:r>
            <a:r>
              <a:rPr lang="en-GB" sz="2400" b="1" dirty="0">
                <a:solidFill>
                  <a:srgbClr val="444969"/>
                </a:solidFill>
              </a:rPr>
              <a:t>equity, diversity, inclusion and access of Disabled staff</a:t>
            </a:r>
          </a:p>
          <a:p>
            <a:pPr algn="ctr">
              <a:spcBef>
                <a:spcPts val="1800"/>
              </a:spcBef>
            </a:pPr>
            <a:r>
              <a:rPr lang="en-GB" sz="2400" dirty="0">
                <a:solidFill>
                  <a:srgbClr val="444969"/>
                </a:solidFill>
              </a:rPr>
              <a:t>We act as a collective platform to </a:t>
            </a:r>
            <a:r>
              <a:rPr lang="en-GB" sz="2400" b="1" dirty="0">
                <a:solidFill>
                  <a:srgbClr val="444969"/>
                </a:solidFill>
              </a:rPr>
              <a:t>share</a:t>
            </a:r>
            <a:r>
              <a:rPr lang="en-GB" sz="2400" dirty="0">
                <a:solidFill>
                  <a:srgbClr val="444969"/>
                </a:solidFill>
              </a:rPr>
              <a:t> experiences and good practice and examine challenges and opportunities</a:t>
            </a:r>
          </a:p>
          <a:p>
            <a:pPr algn="ctr">
              <a:spcBef>
                <a:spcPts val="1800"/>
              </a:spcBef>
            </a:pPr>
            <a:r>
              <a:rPr lang="en-GB" sz="2400" dirty="0">
                <a:solidFill>
                  <a:srgbClr val="444969"/>
                </a:solidFill>
              </a:rPr>
              <a:t>We are a non-governmental, independent, self-determining and dynamic community, led by and made up of </a:t>
            </a:r>
            <a:r>
              <a:rPr lang="en-GB" sz="2400" b="1" dirty="0">
                <a:solidFill>
                  <a:srgbClr val="444969"/>
                </a:solidFill>
              </a:rPr>
              <a:t>impassioned Disabled</a:t>
            </a:r>
            <a:r>
              <a:rPr lang="en-GB" sz="2400" dirty="0">
                <a:solidFill>
                  <a:srgbClr val="444969"/>
                </a:solidFill>
              </a:rPr>
              <a:t> people</a:t>
            </a:r>
          </a:p>
        </p:txBody>
      </p:sp>
      <p:cxnSp>
        <p:nvCxnSpPr>
          <p:cNvPr id="11" name="Straight Connector 10">
            <a:extLst>
              <a:ext uri="{FF2B5EF4-FFF2-40B4-BE49-F238E27FC236}">
                <a16:creationId xmlns:a16="http://schemas.microsoft.com/office/drawing/2014/main" id="{7BA9AA75-0838-444F-BB31-11DBCBBBC509}"/>
              </a:ext>
            </a:extLst>
          </p:cNvPr>
          <p:cNvCxnSpPr>
            <a:cxnSpLocks/>
          </p:cNvCxnSpPr>
          <p:nvPr/>
        </p:nvCxnSpPr>
        <p:spPr>
          <a:xfrm>
            <a:off x="6134465" y="2144287"/>
            <a:ext cx="0" cy="4343539"/>
          </a:xfrm>
          <a:prstGeom prst="line">
            <a:avLst/>
          </a:prstGeom>
          <a:ln w="38100">
            <a:solidFill>
              <a:srgbClr val="E0E7A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A80BFE-EB35-492A-A11B-FCE802CCEE79}"/>
              </a:ext>
            </a:extLst>
          </p:cNvPr>
          <p:cNvCxnSpPr>
            <a:cxnSpLocks/>
          </p:cNvCxnSpPr>
          <p:nvPr/>
        </p:nvCxnSpPr>
        <p:spPr>
          <a:xfrm flipH="1" flipV="1">
            <a:off x="420819" y="4574688"/>
            <a:ext cx="5328000" cy="0"/>
          </a:xfrm>
          <a:prstGeom prst="line">
            <a:avLst/>
          </a:prstGeom>
          <a:ln w="38100">
            <a:solidFill>
              <a:srgbClr val="E0E7A4"/>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B020DDC6-D60F-428A-9E3D-A9FA31F6AB27}"/>
              </a:ext>
            </a:extLst>
          </p:cNvPr>
          <p:cNvSpPr txBox="1">
            <a:spLocks/>
          </p:cNvSpPr>
          <p:nvPr/>
        </p:nvSpPr>
        <p:spPr>
          <a:xfrm>
            <a:off x="427382" y="4727020"/>
            <a:ext cx="5328001" cy="430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r>
              <a:rPr lang="en-GB" sz="1800" dirty="0">
                <a:solidFill>
                  <a:srgbClr val="444969"/>
                </a:solidFill>
              </a:rPr>
              <a:t>Visit us and join at:</a:t>
            </a:r>
          </a:p>
        </p:txBody>
      </p:sp>
    </p:spTree>
    <p:extLst>
      <p:ext uri="{BB962C8B-B14F-4D97-AF65-F5344CB8AC3E}">
        <p14:creationId xmlns:p14="http://schemas.microsoft.com/office/powerpoint/2010/main" val="113469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CD9-9491-4C02-9CB6-9430F1C571D9}"/>
              </a:ext>
            </a:extLst>
          </p:cNvPr>
          <p:cNvSpPr>
            <a:spLocks noGrp="1"/>
          </p:cNvSpPr>
          <p:nvPr>
            <p:ph type="title"/>
          </p:nvPr>
        </p:nvSpPr>
        <p:spPr>
          <a:xfrm>
            <a:off x="838200" y="365125"/>
            <a:ext cx="10515600" cy="1325563"/>
          </a:xfrm>
        </p:spPr>
        <p:txBody>
          <a:bodyPr/>
          <a:lstStyle/>
          <a:p>
            <a:pPr algn="ctr"/>
            <a:r>
              <a:rPr lang="en-GB" b="1" dirty="0">
                <a:latin typeface="+mn-lt"/>
              </a:rPr>
              <a:t>Our Aims – some of them! </a:t>
            </a:r>
          </a:p>
        </p:txBody>
      </p:sp>
      <p:sp>
        <p:nvSpPr>
          <p:cNvPr id="3" name="Content Placeholder 2">
            <a:extLst>
              <a:ext uri="{FF2B5EF4-FFF2-40B4-BE49-F238E27FC236}">
                <a16:creationId xmlns:a16="http://schemas.microsoft.com/office/drawing/2014/main" id="{3B606ED8-D759-438E-8668-C40F012DBEE0}"/>
              </a:ext>
            </a:extLst>
          </p:cNvPr>
          <p:cNvSpPr>
            <a:spLocks noGrp="1"/>
          </p:cNvSpPr>
          <p:nvPr>
            <p:ph idx="1"/>
          </p:nvPr>
        </p:nvSpPr>
        <p:spPr>
          <a:xfrm>
            <a:off x="838200" y="1825625"/>
            <a:ext cx="10515600" cy="4667250"/>
          </a:xfrm>
        </p:spPr>
        <p:txBody>
          <a:bodyPr>
            <a:normAutofit fontScale="77500" lnSpcReduction="20000"/>
          </a:bodyPr>
          <a:lstStyle/>
          <a:p>
            <a:pPr>
              <a:lnSpc>
                <a:spcPct val="110000"/>
              </a:lnSpc>
              <a:spcBef>
                <a:spcPts val="1200"/>
              </a:spcBef>
            </a:pPr>
            <a:r>
              <a:rPr lang="en-GB" dirty="0"/>
              <a:t>Promote disability equality and campaign for disabled staff networks to be supported in the workplace</a:t>
            </a:r>
          </a:p>
          <a:p>
            <a:pPr>
              <a:lnSpc>
                <a:spcPct val="110000"/>
              </a:lnSpc>
              <a:spcBef>
                <a:spcPts val="1200"/>
              </a:spcBef>
            </a:pPr>
            <a:r>
              <a:rPr lang="en-GB" dirty="0"/>
              <a:t>Promote the interests of disabled staff on a national level</a:t>
            </a:r>
          </a:p>
          <a:p>
            <a:pPr>
              <a:lnSpc>
                <a:spcPct val="110000"/>
              </a:lnSpc>
              <a:spcBef>
                <a:spcPts val="1200"/>
              </a:spcBef>
            </a:pPr>
            <a:r>
              <a:rPr lang="en-GB" dirty="0"/>
              <a:t>Challenge stereotypes by endorsing the </a:t>
            </a:r>
            <a:r>
              <a:rPr lang="en-GB" b="1" dirty="0"/>
              <a:t>Social Model of Disability</a:t>
            </a:r>
            <a:r>
              <a:rPr lang="en-GB" dirty="0"/>
              <a:t>, promoting a positive image of disabled people and eliminating the deficit/medical model</a:t>
            </a:r>
          </a:p>
          <a:p>
            <a:pPr>
              <a:lnSpc>
                <a:spcPct val="110000"/>
              </a:lnSpc>
              <a:spcBef>
                <a:spcPts val="1200"/>
              </a:spcBef>
            </a:pPr>
            <a:r>
              <a:rPr lang="en-GB" dirty="0"/>
              <a:t>Organise and deliver accessible events that can bring disabled staff and disability equality allies together</a:t>
            </a:r>
          </a:p>
          <a:p>
            <a:pPr>
              <a:lnSpc>
                <a:spcPct val="110000"/>
              </a:lnSpc>
              <a:spcBef>
                <a:spcPts val="1200"/>
              </a:spcBef>
            </a:pPr>
            <a:r>
              <a:rPr lang="en-GB" dirty="0"/>
              <a:t>Create regional hubs to make it easier for members to meet each other</a:t>
            </a:r>
          </a:p>
          <a:p>
            <a:pPr>
              <a:lnSpc>
                <a:spcPct val="110000"/>
              </a:lnSpc>
              <a:spcBef>
                <a:spcPts val="1200"/>
              </a:spcBef>
            </a:pPr>
            <a:r>
              <a:rPr lang="en-GB" dirty="0"/>
              <a:t>Support relevant research projects, policies and guidance for disabled staff, managers, institutions of tertiary education (HEIs and FEIs) and Government agencies</a:t>
            </a:r>
          </a:p>
          <a:p>
            <a:pPr>
              <a:lnSpc>
                <a:spcPct val="110000"/>
              </a:lnSpc>
              <a:spcBef>
                <a:spcPts val="1200"/>
              </a:spcBef>
            </a:pPr>
            <a:r>
              <a:rPr lang="en-GB" dirty="0"/>
              <a:t>Link with disabled students, particularly at postgraduate and doctoral levels</a:t>
            </a:r>
          </a:p>
        </p:txBody>
      </p:sp>
      <p:pic>
        <p:nvPicPr>
          <p:cNvPr id="7" name="Picture 6">
            <a:extLst>
              <a:ext uri="{FF2B5EF4-FFF2-40B4-BE49-F238E27FC236}">
                <a16:creationId xmlns:a16="http://schemas.microsoft.com/office/drawing/2014/main" id="{2EFCD9D5-6F8F-4695-8512-CD0C5A59B3D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083280" cy="1102273"/>
          </a:xfrm>
          <a:prstGeom prst="rect">
            <a:avLst/>
          </a:prstGeom>
        </p:spPr>
      </p:pic>
    </p:spTree>
    <p:extLst>
      <p:ext uri="{BB962C8B-B14F-4D97-AF65-F5344CB8AC3E}">
        <p14:creationId xmlns:p14="http://schemas.microsoft.com/office/powerpoint/2010/main" val="17464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
</p:tagLst>
</file>

<file path=ppt/tags/tag2.xml><?xml version="1.0" encoding="utf-8"?>
<p:tagLst xmlns:a="http://schemas.openxmlformats.org/drawingml/2006/main" xmlns:r="http://schemas.openxmlformats.org/officeDocument/2006/relationships" xmlns:p="http://schemas.openxmlformats.org/presentationml/2006/main">
  <p:tag name="TIMING" val="|9.4"/>
</p:tagLst>
</file>

<file path=ppt/tags/tag3.xml><?xml version="1.0" encoding="utf-8"?>
<p:tagLst xmlns:a="http://schemas.openxmlformats.org/drawingml/2006/main" xmlns:r="http://schemas.openxmlformats.org/officeDocument/2006/relationships" xmlns:p="http://schemas.openxmlformats.org/presentationml/2006/main">
  <p:tag name="TIMING" val="|24.6"/>
</p:tagLst>
</file>

<file path=ppt/tags/tag4.xml><?xml version="1.0" encoding="utf-8"?>
<p:tagLst xmlns:a="http://schemas.openxmlformats.org/drawingml/2006/main" xmlns:r="http://schemas.openxmlformats.org/officeDocument/2006/relationships" xmlns:p="http://schemas.openxmlformats.org/presentationml/2006/main">
  <p:tag name="TIMING" val="|10.5|3"/>
</p:tagLst>
</file>

<file path=ppt/tags/tag5.xml><?xml version="1.0" encoding="utf-8"?>
<p:tagLst xmlns:a="http://schemas.openxmlformats.org/drawingml/2006/main" xmlns:r="http://schemas.openxmlformats.org/officeDocument/2006/relationships" xmlns:p="http://schemas.openxmlformats.org/presentationml/2006/main">
  <p:tag name="TIMING" val="|25|4.3|3.1|7.1|8.8"/>
</p:tagLst>
</file>

<file path=ppt/tags/tag6.xml><?xml version="1.0" encoding="utf-8"?>
<p:tagLst xmlns:a="http://schemas.openxmlformats.org/drawingml/2006/main" xmlns:r="http://schemas.openxmlformats.org/officeDocument/2006/relationships" xmlns:p="http://schemas.openxmlformats.org/presentationml/2006/main">
  <p:tag name="TIMING" val="|5.6|21.9"/>
</p:tagLst>
</file>

<file path=ppt/tags/tag7.xml><?xml version="1.0" encoding="utf-8"?>
<p:tagLst xmlns:a="http://schemas.openxmlformats.org/drawingml/2006/main" xmlns:r="http://schemas.openxmlformats.org/officeDocument/2006/relationships" xmlns:p="http://schemas.openxmlformats.org/presentationml/2006/main">
  <p:tag name="TIMING" val="|1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5" ma:contentTypeDescription="Create a new document." ma:contentTypeScope="" ma:versionID="73d8542ae4e7900471ea6b9b901e0e8a">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20535423ec19672bef4da987fae5a440"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ed3a250-1bc9-4f75-a327-ba4fad4b1b15">
      <UserInfo>
        <DisplayName/>
        <AccountId xsi:nil="true"/>
        <AccountType/>
      </UserInfo>
    </SharedWithUsers>
  </documentManagement>
</p:properties>
</file>

<file path=customXml/itemProps1.xml><?xml version="1.0" encoding="utf-8"?>
<ds:datastoreItem xmlns:ds="http://schemas.openxmlformats.org/officeDocument/2006/customXml" ds:itemID="{B3353AF6-2B04-44A4-8763-94B269DCA35C}">
  <ds:schemaRefs>
    <ds:schemaRef ds:uri="http://schemas.microsoft.com/sharepoint/v3/contenttype/forms"/>
  </ds:schemaRefs>
</ds:datastoreItem>
</file>

<file path=customXml/itemProps2.xml><?xml version="1.0" encoding="utf-8"?>
<ds:datastoreItem xmlns:ds="http://schemas.openxmlformats.org/officeDocument/2006/customXml" ds:itemID="{116F5E07-B0E6-4AB7-AA0C-DF55E8202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487955-48DC-4A50-B79C-A3E580968968}">
  <ds:schemaRefs>
    <ds:schemaRef ds:uri="http://schemas.microsoft.com/office/2006/metadata/properties"/>
    <ds:schemaRef ds:uri="http://schemas.microsoft.com/office/infopath/2007/PartnerControls"/>
    <ds:schemaRef ds:uri="4ed3a250-1bc9-4f75-a327-ba4fad4b1b15"/>
  </ds:schemaRefs>
</ds:datastoreItem>
</file>

<file path=docProps/app.xml><?xml version="1.0" encoding="utf-8"?>
<Properties xmlns="http://schemas.openxmlformats.org/officeDocument/2006/extended-properties" xmlns:vt="http://schemas.openxmlformats.org/officeDocument/2006/docPropsVTypes">
  <TotalTime>3803</TotalTime>
  <Words>1496</Words>
  <Application>Microsoft Office PowerPoint</Application>
  <PresentationFormat>Widescreen</PresentationFormat>
  <Paragraphs>118</Paragraphs>
  <Slides>17</Slides>
  <Notes>14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2_Office Theme</vt:lpstr>
      <vt:lpstr>Dr Hamied Haroon</vt:lpstr>
      <vt:lpstr>PowerPoint Presentation</vt:lpstr>
      <vt:lpstr>PowerPoint Presentation</vt:lpstr>
      <vt:lpstr>PowerPoint Presentation</vt:lpstr>
      <vt:lpstr>PowerPoint Presentation</vt:lpstr>
      <vt:lpstr>PowerPoint Presentation</vt:lpstr>
      <vt:lpstr>Do I enjoy working as a Research Scientist?</vt:lpstr>
      <vt:lpstr>PowerPoint Presentation</vt:lpstr>
      <vt:lpstr>Our Aims – some of them! </vt:lpstr>
      <vt:lpstr>Social Model of Disability</vt:lpstr>
      <vt:lpstr>UN Convention on the Rights of Persons with Disabilities (CRPD)</vt:lpstr>
      <vt:lpstr>PowerPoint Presentation</vt:lpstr>
      <vt:lpstr>PowerPoint Presentation</vt:lpstr>
      <vt:lpstr>PowerPoint Presentation</vt:lpstr>
      <vt:lpstr>PowerPoint Presentation</vt:lpstr>
      <vt:lpstr>PowerPoint Presentation</vt:lpstr>
      <vt:lpstr>The research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Hamied Haroon</dc:title>
  <dc:creator>Hamied Ahmad Haroon</dc:creator>
  <cp:lastModifiedBy>Sharron.Jenkins</cp:lastModifiedBy>
  <cp:revision>35</cp:revision>
  <dcterms:created xsi:type="dcterms:W3CDTF">2019-04-18T19:33:16Z</dcterms:created>
  <dcterms:modified xsi:type="dcterms:W3CDTF">2023-09-14T09:42:46Z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0x01010012861079C6F1B740BB92775632ABFCAB</vt:lpwstr>
  </property>
  <property fmtid="{D5CDD505-2E9C-101B-9397-08002B2CF9AE}" pid="3" name="Order">
    <vt:r8>20300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